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9" r:id="rId23"/>
    <p:sldId id="286" r:id="rId24"/>
    <p:sldId id="284" r:id="rId25"/>
    <p:sldId id="285" r:id="rId26"/>
    <p:sldId id="287" r:id="rId27"/>
    <p:sldId id="280" r:id="rId28"/>
    <p:sldId id="281" r:id="rId29"/>
    <p:sldId id="288" r:id="rId30"/>
    <p:sldId id="282"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A54FF9-E2EF-4D6B-A373-D92DB3ACE9AF}" type="datetimeFigureOut">
              <a:rPr lang="en-IN" smtClean="0"/>
              <a:t>08-06-2020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CE0885DD-D3C1-421E-9F5F-BBF40ADF893B}"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234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A54FF9-E2EF-4D6B-A373-D92DB3ACE9AF}" type="datetimeFigureOut">
              <a:rPr lang="en-IN" smtClean="0"/>
              <a:t>08-06-2020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E0885DD-D3C1-421E-9F5F-BBF40ADF893B}"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2359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A54FF9-E2EF-4D6B-A373-D92DB3ACE9AF}" type="datetimeFigureOut">
              <a:rPr lang="en-IN" smtClean="0"/>
              <a:t>08-06-2020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E0885DD-D3C1-421E-9F5F-BBF40ADF893B}"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A54FF9-E2EF-4D6B-A373-D92DB3ACE9AF}" type="datetimeFigureOut">
              <a:rPr lang="en-IN" smtClean="0"/>
              <a:t>08-06-2020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E0885DD-D3C1-421E-9F5F-BBF40ADF893B}"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3410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A54FF9-E2EF-4D6B-A373-D92DB3ACE9AF}" type="datetimeFigureOut">
              <a:rPr lang="en-IN" smtClean="0"/>
              <a:t>08-06-2020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E0885DD-D3C1-421E-9F5F-BBF40ADF893B}"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0753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A54FF9-E2EF-4D6B-A373-D92DB3ACE9AF}" type="datetimeFigureOut">
              <a:rPr lang="en-IN" smtClean="0"/>
              <a:t>08-06-2020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E0885DD-D3C1-421E-9F5F-BBF40ADF893B}"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5136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A54FF9-E2EF-4D6B-A373-D92DB3ACE9AF}" type="datetimeFigureOut">
              <a:rPr lang="en-IN" smtClean="0"/>
              <a:t>08-06-2020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E0885DD-D3C1-421E-9F5F-BBF40ADF893B}"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8065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A54FF9-E2EF-4D6B-A373-D92DB3ACE9AF}" type="datetimeFigureOut">
              <a:rPr lang="en-IN" smtClean="0"/>
              <a:t>08-06-2020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E0885DD-D3C1-421E-9F5F-BBF40ADF893B}"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442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A54FF9-E2EF-4D6B-A373-D92DB3ACE9AF}" type="datetimeFigureOut">
              <a:rPr lang="en-IN" smtClean="0"/>
              <a:t>08-06-2020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E0885DD-D3C1-421E-9F5F-BBF40ADF893B}" type="slidenum">
              <a:rPr lang="en-IN" smtClean="0"/>
              <a:t>‹#›</a:t>
            </a:fld>
            <a:endParaRPr lang="en-IN"/>
          </a:p>
        </p:txBody>
      </p:sp>
    </p:spTree>
    <p:extLst>
      <p:ext uri="{BB962C8B-B14F-4D97-AF65-F5344CB8AC3E}">
        <p14:creationId xmlns:p14="http://schemas.microsoft.com/office/powerpoint/2010/main" val="53651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A54FF9-E2EF-4D6B-A373-D92DB3ACE9AF}" type="datetimeFigureOut">
              <a:rPr lang="en-IN" smtClean="0"/>
              <a:t>08-06-2020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E0885DD-D3C1-421E-9F5F-BBF40ADF893B}"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9422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CA54FF9-E2EF-4D6B-A373-D92DB3ACE9AF}" type="datetimeFigureOut">
              <a:rPr lang="en-IN" smtClean="0"/>
              <a:t>08-06-2020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CE0885DD-D3C1-421E-9F5F-BBF40ADF893B}"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3286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CA54FF9-E2EF-4D6B-A373-D92DB3ACE9AF}" type="datetimeFigureOut">
              <a:rPr lang="en-IN" smtClean="0"/>
              <a:t>08-06-2020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E0885DD-D3C1-421E-9F5F-BBF40ADF893B}"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5492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17D74F-193A-4EAE-8751-CD901BF12201}"/>
              </a:ext>
            </a:extLst>
          </p:cNvPr>
          <p:cNvSpPr>
            <a:spLocks noGrp="1"/>
          </p:cNvSpPr>
          <p:nvPr>
            <p:ph type="ctrTitle"/>
          </p:nvPr>
        </p:nvSpPr>
        <p:spPr/>
        <p:txBody>
          <a:bodyPr>
            <a:normAutofit/>
          </a:bodyPr>
          <a:lstStyle/>
          <a:p>
            <a:pPr algn="ctr"/>
            <a:r>
              <a:rPr lang="en-IN" sz="4000" dirty="0">
                <a:latin typeface="Times New Roman" panose="02020603050405020304" pitchFamily="18" charset="0"/>
                <a:cs typeface="Times New Roman" panose="02020603050405020304" pitchFamily="18" charset="0"/>
              </a:rPr>
              <a:t>LIBRARY MANAGEMENT SYSTEM</a:t>
            </a:r>
          </a:p>
        </p:txBody>
      </p:sp>
      <p:sp>
        <p:nvSpPr>
          <p:cNvPr id="5" name="Subtitle 4">
            <a:extLst>
              <a:ext uri="{FF2B5EF4-FFF2-40B4-BE49-F238E27FC236}">
                <a16:creationId xmlns:a16="http://schemas.microsoft.com/office/drawing/2014/main" id="{413CEF77-D989-412A-AA9A-7E106A10A48F}"/>
              </a:ext>
            </a:extLst>
          </p:cNvPr>
          <p:cNvSpPr>
            <a:spLocks noGrp="1"/>
          </p:cNvSpPr>
          <p:nvPr>
            <p:ph type="subTitle" idx="1"/>
          </p:nvPr>
        </p:nvSpPr>
        <p:spPr/>
        <p:txBody>
          <a:bodyPr/>
          <a:lstStyle/>
          <a:p>
            <a:pPr algn="r"/>
            <a:r>
              <a:rPr lang="en-IN" dirty="0"/>
              <a:t>- </a:t>
            </a:r>
            <a:r>
              <a:rPr lang="en-IN" dirty="0">
                <a:latin typeface="Times New Roman" panose="02020603050405020304" pitchFamily="18" charset="0"/>
                <a:cs typeface="Times New Roman" panose="02020603050405020304" pitchFamily="18" charset="0"/>
              </a:rPr>
              <a:t>Sri </a:t>
            </a:r>
            <a:r>
              <a:rPr lang="en-IN" dirty="0" err="1">
                <a:latin typeface="Times New Roman" panose="02020603050405020304" pitchFamily="18" charset="0"/>
                <a:cs typeface="Times New Roman" panose="02020603050405020304" pitchFamily="18" charset="0"/>
              </a:rPr>
              <a:t>lakshmi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ganjam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3020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28214-097D-41C1-BFAC-019529ACA585}"/>
              </a:ext>
            </a:extLst>
          </p:cNvPr>
          <p:cNvSpPr>
            <a:spLocks noGrp="1"/>
          </p:cNvSpPr>
          <p:nvPr>
            <p:ph type="title"/>
          </p:nvPr>
        </p:nvSpPr>
        <p:spPr/>
        <p:txBody>
          <a:bodyPr/>
          <a:lstStyle/>
          <a:p>
            <a:r>
              <a:rPr lang="en-IN" dirty="0"/>
              <a:t>Jpa with hibernate</a:t>
            </a:r>
          </a:p>
        </p:txBody>
      </p:sp>
      <p:sp>
        <p:nvSpPr>
          <p:cNvPr id="3" name="Content Placeholder 2">
            <a:extLst>
              <a:ext uri="{FF2B5EF4-FFF2-40B4-BE49-F238E27FC236}">
                <a16:creationId xmlns:a16="http://schemas.microsoft.com/office/drawing/2014/main" id="{28A9DE63-15D2-4EFF-B655-43928C3ED480}"/>
              </a:ext>
            </a:extLst>
          </p:cNvPr>
          <p:cNvSpPr>
            <a:spLocks noGrp="1"/>
          </p:cNvSpPr>
          <p:nvPr>
            <p:ph idx="1"/>
          </p:nvPr>
        </p:nvSpPr>
        <p:spPr/>
        <p:txBody>
          <a:bodyPr/>
          <a:lstStyle/>
          <a:p>
            <a:r>
              <a:rPr lang="en-IN" dirty="0"/>
              <a:t>JPA with hibernate internally uses JDBC.</a:t>
            </a:r>
          </a:p>
          <a:p>
            <a:r>
              <a:rPr lang="en-IN" dirty="0"/>
              <a:t>JPA stands for Java Persistence API is a specification.</a:t>
            </a:r>
          </a:p>
          <a:p>
            <a:r>
              <a:rPr lang="en-IN" dirty="0"/>
              <a:t>Hibernate is one of the implementation of JPA.</a:t>
            </a:r>
          </a:p>
          <a:p>
            <a:r>
              <a:rPr lang="en-IN" dirty="0"/>
              <a:t>JPA internally uses ORM(Object Relational Mapping), it acts as a bridge between java application and RDBMS application.</a:t>
            </a:r>
          </a:p>
          <a:p>
            <a:r>
              <a:rPr lang="en-IN" dirty="0"/>
              <a:t>ORM helps to convert object to data(text) and vice versa.</a:t>
            </a:r>
          </a:p>
          <a:p>
            <a:endParaRPr lang="en-IN" dirty="0"/>
          </a:p>
        </p:txBody>
      </p:sp>
    </p:spTree>
    <p:extLst>
      <p:ext uri="{BB962C8B-B14F-4D97-AF65-F5344CB8AC3E}">
        <p14:creationId xmlns:p14="http://schemas.microsoft.com/office/powerpoint/2010/main" val="4088652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32C0-1C9A-459C-B5F8-3D069C51A5F8}"/>
              </a:ext>
            </a:extLst>
          </p:cNvPr>
          <p:cNvSpPr>
            <a:spLocks noGrp="1"/>
          </p:cNvSpPr>
          <p:nvPr>
            <p:ph type="title"/>
          </p:nvPr>
        </p:nvSpPr>
        <p:spPr/>
        <p:txBody>
          <a:bodyPr/>
          <a:lstStyle/>
          <a:p>
            <a:r>
              <a:rPr lang="en-IN" dirty="0"/>
              <a:t>Angular with spring rest</a:t>
            </a:r>
          </a:p>
        </p:txBody>
      </p:sp>
      <p:sp>
        <p:nvSpPr>
          <p:cNvPr id="3" name="Content Placeholder 2">
            <a:extLst>
              <a:ext uri="{FF2B5EF4-FFF2-40B4-BE49-F238E27FC236}">
                <a16:creationId xmlns:a16="http://schemas.microsoft.com/office/drawing/2014/main" id="{0BFBBA68-A64F-4BED-850B-A33F3909CB1A}"/>
              </a:ext>
            </a:extLst>
          </p:cNvPr>
          <p:cNvSpPr>
            <a:spLocks noGrp="1"/>
          </p:cNvSpPr>
          <p:nvPr>
            <p:ph idx="1"/>
          </p:nvPr>
        </p:nvSpPr>
        <p:spPr/>
        <p:txBody>
          <a:bodyPr/>
          <a:lstStyle/>
          <a:p>
            <a:r>
              <a:rPr lang="en-US" dirty="0"/>
              <a:t>Spring Rest and Angular working together to provide a pleasant and secure user experience.</a:t>
            </a:r>
          </a:p>
          <a:p>
            <a:r>
              <a:rPr lang="en-US" dirty="0"/>
              <a:t>We are using Spring Rest as backend technology and Angular as frontend.</a:t>
            </a:r>
          </a:p>
          <a:p>
            <a:r>
              <a:rPr lang="en-US" dirty="0"/>
              <a:t>@CrossOrigin is used to allow Cross-Origin Resource Sharing (CORS) so that our angular application running on different server can consume these APIs from a browser.</a:t>
            </a:r>
            <a:endParaRPr lang="en-IN" dirty="0"/>
          </a:p>
        </p:txBody>
      </p:sp>
    </p:spTree>
    <p:extLst>
      <p:ext uri="{BB962C8B-B14F-4D97-AF65-F5344CB8AC3E}">
        <p14:creationId xmlns:p14="http://schemas.microsoft.com/office/powerpoint/2010/main" val="475248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10DA-18D6-45E9-B41C-6A55D26CBA3D}"/>
              </a:ext>
            </a:extLst>
          </p:cNvPr>
          <p:cNvSpPr>
            <a:spLocks noGrp="1"/>
          </p:cNvSpPr>
          <p:nvPr>
            <p:ph type="title"/>
          </p:nvPr>
        </p:nvSpPr>
        <p:spPr/>
        <p:txBody>
          <a:bodyPr/>
          <a:lstStyle/>
          <a:p>
            <a:r>
              <a:rPr lang="en-IN" dirty="0"/>
              <a:t>Block Diagram</a:t>
            </a:r>
          </a:p>
        </p:txBody>
      </p:sp>
      <p:sp>
        <p:nvSpPr>
          <p:cNvPr id="3" name="Content Placeholder 2">
            <a:extLst>
              <a:ext uri="{FF2B5EF4-FFF2-40B4-BE49-F238E27FC236}">
                <a16:creationId xmlns:a16="http://schemas.microsoft.com/office/drawing/2014/main" id="{58168F0C-D6AE-46EF-9884-AC5292A76F1C}"/>
              </a:ext>
            </a:extLst>
          </p:cNvPr>
          <p:cNvSpPr>
            <a:spLocks noGrp="1"/>
          </p:cNvSpPr>
          <p:nvPr>
            <p:ph idx="1"/>
          </p:nvPr>
        </p:nvSpPr>
        <p:spPr/>
        <p:txBody>
          <a:bodyPr/>
          <a:lstStyle/>
          <a:p>
            <a:endParaRPr lang="en-IN" dirty="0"/>
          </a:p>
        </p:txBody>
      </p:sp>
      <p:sp>
        <p:nvSpPr>
          <p:cNvPr id="12" name="Oval 11">
            <a:extLst>
              <a:ext uri="{FF2B5EF4-FFF2-40B4-BE49-F238E27FC236}">
                <a16:creationId xmlns:a16="http://schemas.microsoft.com/office/drawing/2014/main" id="{7FB35F77-0865-4442-B8AC-FE7798F98E75}"/>
              </a:ext>
            </a:extLst>
          </p:cNvPr>
          <p:cNvSpPr/>
          <p:nvPr/>
        </p:nvSpPr>
        <p:spPr>
          <a:xfrm>
            <a:off x="4651900" y="3429000"/>
            <a:ext cx="3053918" cy="1049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Library Management system</a:t>
            </a:r>
          </a:p>
        </p:txBody>
      </p:sp>
      <p:sp>
        <p:nvSpPr>
          <p:cNvPr id="13" name="Rectangle 12">
            <a:extLst>
              <a:ext uri="{FF2B5EF4-FFF2-40B4-BE49-F238E27FC236}">
                <a16:creationId xmlns:a16="http://schemas.microsoft.com/office/drawing/2014/main" id="{B713DAF6-C797-4A8D-B306-F0E3D03757A6}"/>
              </a:ext>
            </a:extLst>
          </p:cNvPr>
          <p:cNvSpPr/>
          <p:nvPr/>
        </p:nvSpPr>
        <p:spPr>
          <a:xfrm>
            <a:off x="2396971" y="2565647"/>
            <a:ext cx="1695635" cy="603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Home</a:t>
            </a:r>
          </a:p>
        </p:txBody>
      </p:sp>
      <p:sp>
        <p:nvSpPr>
          <p:cNvPr id="25" name="Rectangle 24">
            <a:extLst>
              <a:ext uri="{FF2B5EF4-FFF2-40B4-BE49-F238E27FC236}">
                <a16:creationId xmlns:a16="http://schemas.microsoft.com/office/drawing/2014/main" id="{E656EDEA-7637-4311-8EF4-6F76A12FA075}"/>
              </a:ext>
            </a:extLst>
          </p:cNvPr>
          <p:cNvSpPr/>
          <p:nvPr/>
        </p:nvSpPr>
        <p:spPr>
          <a:xfrm>
            <a:off x="5362113" y="2565647"/>
            <a:ext cx="1597980" cy="603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About</a:t>
            </a:r>
          </a:p>
        </p:txBody>
      </p:sp>
      <p:sp>
        <p:nvSpPr>
          <p:cNvPr id="26" name="Rectangle 25">
            <a:extLst>
              <a:ext uri="{FF2B5EF4-FFF2-40B4-BE49-F238E27FC236}">
                <a16:creationId xmlns:a16="http://schemas.microsoft.com/office/drawing/2014/main" id="{ABBA8D66-0144-4B79-BF48-7EE62722C76D}"/>
              </a:ext>
            </a:extLst>
          </p:cNvPr>
          <p:cNvSpPr/>
          <p:nvPr/>
        </p:nvSpPr>
        <p:spPr>
          <a:xfrm>
            <a:off x="8416031" y="2565647"/>
            <a:ext cx="1500326" cy="532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Contact us</a:t>
            </a:r>
          </a:p>
        </p:txBody>
      </p:sp>
      <p:sp>
        <p:nvSpPr>
          <p:cNvPr id="27" name="Rectangle 26">
            <a:extLst>
              <a:ext uri="{FF2B5EF4-FFF2-40B4-BE49-F238E27FC236}">
                <a16:creationId xmlns:a16="http://schemas.microsoft.com/office/drawing/2014/main" id="{7660D3DE-57BF-4236-AD7B-B731DF112D74}"/>
              </a:ext>
            </a:extLst>
          </p:cNvPr>
          <p:cNvSpPr/>
          <p:nvPr/>
        </p:nvSpPr>
        <p:spPr>
          <a:xfrm>
            <a:off x="5557421" y="5004247"/>
            <a:ext cx="1402672" cy="39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 in</a:t>
            </a:r>
          </a:p>
        </p:txBody>
      </p:sp>
      <p:cxnSp>
        <p:nvCxnSpPr>
          <p:cNvPr id="29" name="Straight Arrow Connector 28">
            <a:extLst>
              <a:ext uri="{FF2B5EF4-FFF2-40B4-BE49-F238E27FC236}">
                <a16:creationId xmlns:a16="http://schemas.microsoft.com/office/drawing/2014/main" id="{E3A15464-F087-426E-849A-67C1D3B7AE9C}"/>
              </a:ext>
            </a:extLst>
          </p:cNvPr>
          <p:cNvCxnSpPr>
            <a:stCxn id="13" idx="3"/>
            <a:endCxn id="13" idx="3"/>
          </p:cNvCxnSpPr>
          <p:nvPr/>
        </p:nvCxnSpPr>
        <p:spPr>
          <a:xfrm>
            <a:off x="4092606" y="2867488"/>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5E3301B-34B9-4A11-8F17-191EA3C79244}"/>
              </a:ext>
            </a:extLst>
          </p:cNvPr>
          <p:cNvCxnSpPr>
            <a:stCxn id="13" idx="3"/>
            <a:endCxn id="12" idx="1"/>
          </p:cNvCxnSpPr>
          <p:nvPr/>
        </p:nvCxnSpPr>
        <p:spPr>
          <a:xfrm>
            <a:off x="4092606" y="2867488"/>
            <a:ext cx="1006530" cy="7151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D31CBEF4-0AB0-4EFB-8583-0BBEEEF4C683}"/>
              </a:ext>
            </a:extLst>
          </p:cNvPr>
          <p:cNvCxnSpPr>
            <a:stCxn id="26" idx="1"/>
            <a:endCxn id="12" idx="7"/>
          </p:cNvCxnSpPr>
          <p:nvPr/>
        </p:nvCxnSpPr>
        <p:spPr>
          <a:xfrm rot="10800000" flipV="1">
            <a:off x="7258583" y="2831977"/>
            <a:ext cx="1157449" cy="7506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392A02-9366-4DDB-A378-BB908E311882}"/>
              </a:ext>
            </a:extLst>
          </p:cNvPr>
          <p:cNvCxnSpPr>
            <a:endCxn id="12" idx="0"/>
          </p:cNvCxnSpPr>
          <p:nvPr/>
        </p:nvCxnSpPr>
        <p:spPr>
          <a:xfrm>
            <a:off x="6178859" y="3207317"/>
            <a:ext cx="0" cy="221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C7F32E1-F102-4961-801F-A34D0A6E3AFC}"/>
              </a:ext>
            </a:extLst>
          </p:cNvPr>
          <p:cNvCxnSpPr>
            <a:stCxn id="27" idx="0"/>
          </p:cNvCxnSpPr>
          <p:nvPr/>
        </p:nvCxnSpPr>
        <p:spPr>
          <a:xfrm flipH="1" flipV="1">
            <a:off x="6253216" y="4478235"/>
            <a:ext cx="5541" cy="526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055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1D89-AE45-4D95-9FDA-C2174E741248}"/>
              </a:ext>
            </a:extLst>
          </p:cNvPr>
          <p:cNvSpPr>
            <a:spLocks noGrp="1"/>
          </p:cNvSpPr>
          <p:nvPr>
            <p:ph type="title"/>
          </p:nvPr>
        </p:nvSpPr>
        <p:spPr/>
        <p:txBody>
          <a:bodyPr/>
          <a:lstStyle/>
          <a:p>
            <a:r>
              <a:rPr lang="en-IN"/>
              <a:t>Admin Modules</a:t>
            </a:r>
            <a:endParaRPr lang="en-IN" dirty="0"/>
          </a:p>
        </p:txBody>
      </p:sp>
      <p:sp>
        <p:nvSpPr>
          <p:cNvPr id="3" name="Content Placeholder 2">
            <a:extLst>
              <a:ext uri="{FF2B5EF4-FFF2-40B4-BE49-F238E27FC236}">
                <a16:creationId xmlns:a16="http://schemas.microsoft.com/office/drawing/2014/main" id="{8D4A53C7-30C9-4640-9556-38DAC48732E6}"/>
              </a:ext>
            </a:extLst>
          </p:cNvPr>
          <p:cNvSpPr>
            <a:spLocks noGrp="1"/>
          </p:cNvSpPr>
          <p:nvPr>
            <p:ph idx="1"/>
          </p:nvPr>
        </p:nvSpPr>
        <p:spPr>
          <a:xfrm>
            <a:off x="1451579" y="2015732"/>
            <a:ext cx="9603275" cy="3799142"/>
          </a:xfrm>
        </p:spPr>
        <p:txBody>
          <a:bodyPr>
            <a:normAutofit fontScale="77500" lnSpcReduction="20000"/>
          </a:bodyPr>
          <a:lstStyle/>
          <a:p>
            <a:pPr marL="457200" indent="-457200">
              <a:buFont typeface="+mj-lt"/>
              <a:buAutoNum type="arabicPeriod"/>
            </a:pPr>
            <a:r>
              <a:rPr lang="en-IN" dirty="0"/>
              <a:t>Register</a:t>
            </a:r>
          </a:p>
          <a:p>
            <a:pPr marL="457200" indent="-457200">
              <a:buFont typeface="+mj-lt"/>
              <a:buAutoNum type="arabicPeriod"/>
            </a:pPr>
            <a:r>
              <a:rPr lang="en-IN" dirty="0"/>
              <a:t>Add Book</a:t>
            </a:r>
          </a:p>
          <a:p>
            <a:pPr marL="457200" indent="-457200">
              <a:buFont typeface="+mj-lt"/>
              <a:buAutoNum type="arabicPeriod"/>
            </a:pPr>
            <a:r>
              <a:rPr lang="en-IN" dirty="0"/>
              <a:t>Remove Book</a:t>
            </a:r>
          </a:p>
          <a:p>
            <a:pPr marL="457200" indent="-457200">
              <a:buFont typeface="+mj-lt"/>
              <a:buAutoNum type="arabicPeriod"/>
            </a:pPr>
            <a:r>
              <a:rPr lang="en-IN" dirty="0"/>
              <a:t>Search Books</a:t>
            </a:r>
          </a:p>
          <a:p>
            <a:pPr marL="457200" indent="-457200">
              <a:buFont typeface="+mj-lt"/>
              <a:buAutoNum type="arabicPeriod"/>
            </a:pPr>
            <a:r>
              <a:rPr lang="en-IN" dirty="0"/>
              <a:t>View All Books</a:t>
            </a:r>
          </a:p>
          <a:p>
            <a:pPr marL="457200" indent="-457200">
              <a:buFont typeface="+mj-lt"/>
              <a:buAutoNum type="arabicPeriod"/>
            </a:pPr>
            <a:r>
              <a:rPr lang="en-IN" dirty="0"/>
              <a:t>View All Users</a:t>
            </a:r>
          </a:p>
          <a:p>
            <a:pPr marL="457200" indent="-457200">
              <a:buFont typeface="+mj-lt"/>
              <a:buAutoNum type="arabicPeriod"/>
            </a:pPr>
            <a:r>
              <a:rPr lang="en-IN" dirty="0"/>
              <a:t>View All Requests</a:t>
            </a:r>
          </a:p>
          <a:p>
            <a:pPr marL="457200" indent="-457200">
              <a:buFont typeface="+mj-lt"/>
              <a:buAutoNum type="arabicPeriod"/>
            </a:pPr>
            <a:r>
              <a:rPr lang="en-IN" dirty="0"/>
              <a:t>Book Issue</a:t>
            </a:r>
          </a:p>
          <a:p>
            <a:pPr marL="457200" indent="-457200">
              <a:buFont typeface="+mj-lt"/>
              <a:buAutoNum type="arabicPeriod"/>
            </a:pPr>
            <a:r>
              <a:rPr lang="en-IN" dirty="0"/>
              <a:t>Receive Returned Book</a:t>
            </a:r>
          </a:p>
          <a:p>
            <a:pPr marL="457200" indent="-457200">
              <a:buFont typeface="+mj-lt"/>
              <a:buAutoNum type="arabicPeriod"/>
            </a:pPr>
            <a:r>
              <a:rPr lang="en-IN" dirty="0"/>
              <a:t>Log Out</a:t>
            </a:r>
          </a:p>
        </p:txBody>
      </p:sp>
    </p:spTree>
    <p:extLst>
      <p:ext uri="{BB962C8B-B14F-4D97-AF65-F5344CB8AC3E}">
        <p14:creationId xmlns:p14="http://schemas.microsoft.com/office/powerpoint/2010/main" val="584033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BF59-C4BF-42D2-8843-AFC97C735B25}"/>
              </a:ext>
            </a:extLst>
          </p:cNvPr>
          <p:cNvSpPr>
            <a:spLocks noGrp="1"/>
          </p:cNvSpPr>
          <p:nvPr>
            <p:ph type="title"/>
          </p:nvPr>
        </p:nvSpPr>
        <p:spPr/>
        <p:txBody>
          <a:bodyPr/>
          <a:lstStyle/>
          <a:p>
            <a:r>
              <a:rPr lang="en-US" dirty="0"/>
              <a:t>User module</a:t>
            </a:r>
            <a:endParaRPr lang="en-IN" dirty="0"/>
          </a:p>
        </p:txBody>
      </p:sp>
      <p:sp>
        <p:nvSpPr>
          <p:cNvPr id="3" name="Content Placeholder 2">
            <a:extLst>
              <a:ext uri="{FF2B5EF4-FFF2-40B4-BE49-F238E27FC236}">
                <a16:creationId xmlns:a16="http://schemas.microsoft.com/office/drawing/2014/main" id="{080C4CA9-B349-4350-92FA-EBCE7B8C78D8}"/>
              </a:ext>
            </a:extLst>
          </p:cNvPr>
          <p:cNvSpPr>
            <a:spLocks noGrp="1"/>
          </p:cNvSpPr>
          <p:nvPr>
            <p:ph idx="1"/>
          </p:nvPr>
        </p:nvSpPr>
        <p:spPr/>
        <p:txBody>
          <a:bodyPr/>
          <a:lstStyle/>
          <a:p>
            <a:pPr marL="457200" indent="-457200">
              <a:buFont typeface="+mj-lt"/>
              <a:buAutoNum type="arabicPeriod"/>
            </a:pPr>
            <a:r>
              <a:rPr lang="en-IN" dirty="0"/>
              <a:t> Books in Library</a:t>
            </a:r>
          </a:p>
          <a:p>
            <a:pPr marL="457200" indent="-457200">
              <a:buFont typeface="+mj-lt"/>
              <a:buAutoNum type="arabicPeriod"/>
            </a:pPr>
            <a:r>
              <a:rPr lang="en-IN" dirty="0"/>
              <a:t> Search a Book</a:t>
            </a:r>
          </a:p>
          <a:p>
            <a:pPr marL="457200" indent="-457200">
              <a:buFont typeface="+mj-lt"/>
              <a:buAutoNum type="arabicPeriod"/>
            </a:pPr>
            <a:r>
              <a:rPr lang="en-IN" dirty="0"/>
              <a:t>Request a Book</a:t>
            </a:r>
          </a:p>
          <a:p>
            <a:pPr marL="457200" indent="-457200">
              <a:buFont typeface="+mj-lt"/>
              <a:buAutoNum type="arabicPeriod"/>
            </a:pPr>
            <a:r>
              <a:rPr lang="en-IN" dirty="0"/>
              <a:t>Return a Book</a:t>
            </a:r>
          </a:p>
          <a:p>
            <a:pPr marL="457200" indent="-457200">
              <a:buFont typeface="+mj-lt"/>
              <a:buAutoNum type="arabicPeriod"/>
            </a:pPr>
            <a:r>
              <a:rPr lang="en-IN" dirty="0"/>
              <a:t>Change Password</a:t>
            </a:r>
          </a:p>
          <a:p>
            <a:pPr marL="457200" indent="-457200">
              <a:buFont typeface="+mj-lt"/>
              <a:buAutoNum type="arabicPeriod"/>
            </a:pPr>
            <a:r>
              <a:rPr lang="en-IN" dirty="0"/>
              <a:t>Log Out</a:t>
            </a:r>
          </a:p>
        </p:txBody>
      </p:sp>
    </p:spTree>
    <p:extLst>
      <p:ext uri="{BB962C8B-B14F-4D97-AF65-F5344CB8AC3E}">
        <p14:creationId xmlns:p14="http://schemas.microsoft.com/office/powerpoint/2010/main" val="3404316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5E36-9103-4954-905A-913B1263A3F5}"/>
              </a:ext>
            </a:extLst>
          </p:cNvPr>
          <p:cNvSpPr>
            <a:spLocks noGrp="1"/>
          </p:cNvSpPr>
          <p:nvPr>
            <p:ph type="title"/>
          </p:nvPr>
        </p:nvSpPr>
        <p:spPr/>
        <p:txBody>
          <a:bodyPr/>
          <a:lstStyle/>
          <a:p>
            <a:r>
              <a:rPr lang="en-US" dirty="0"/>
              <a:t>Project flow</a:t>
            </a:r>
            <a:endParaRPr lang="en-IN" dirty="0"/>
          </a:p>
        </p:txBody>
      </p:sp>
      <p:sp>
        <p:nvSpPr>
          <p:cNvPr id="3" name="Content Placeholder 2">
            <a:extLst>
              <a:ext uri="{FF2B5EF4-FFF2-40B4-BE49-F238E27FC236}">
                <a16:creationId xmlns:a16="http://schemas.microsoft.com/office/drawing/2014/main" id="{F7462EE6-E31D-4990-9FF9-AE381F647D45}"/>
              </a:ext>
            </a:extLst>
          </p:cNvPr>
          <p:cNvSpPr>
            <a:spLocks noGrp="1"/>
          </p:cNvSpPr>
          <p:nvPr>
            <p:ph idx="1"/>
          </p:nvPr>
        </p:nvSpPr>
        <p:spPr/>
        <p:txBody>
          <a:bodyPr/>
          <a:lstStyle/>
          <a:p>
            <a:pPr marL="0" indent="0">
              <a:buNone/>
            </a:pPr>
            <a:r>
              <a:rPr lang="en-US" dirty="0"/>
              <a:t>Login:- </a:t>
            </a:r>
            <a:r>
              <a:rPr lang="en-IN" sz="1600" dirty="0"/>
              <a:t>Login is based on role if admin is logged in Admin operations will be </a:t>
            </a:r>
          </a:p>
          <a:p>
            <a:pPr marL="0" indent="0">
              <a:buNone/>
            </a:pPr>
            <a:r>
              <a:rPr lang="en-IN" sz="1600" dirty="0"/>
              <a:t>Displayed or if user gets logged in user operations will be displayed.</a:t>
            </a:r>
            <a:endParaRPr lang="en-US" sz="1600" dirty="0"/>
          </a:p>
          <a:p>
            <a:endParaRPr lang="en-US" dirty="0"/>
          </a:p>
          <a:p>
            <a:endParaRPr lang="en-IN" dirty="0"/>
          </a:p>
        </p:txBody>
      </p:sp>
      <p:sp>
        <p:nvSpPr>
          <p:cNvPr id="26" name="Rectangle 25">
            <a:extLst>
              <a:ext uri="{FF2B5EF4-FFF2-40B4-BE49-F238E27FC236}">
                <a16:creationId xmlns:a16="http://schemas.microsoft.com/office/drawing/2014/main" id="{CF976404-8D5B-4CF8-883D-3EB1731D2A65}"/>
              </a:ext>
            </a:extLst>
          </p:cNvPr>
          <p:cNvSpPr/>
          <p:nvPr/>
        </p:nvSpPr>
        <p:spPr>
          <a:xfrm>
            <a:off x="1725105" y="3101419"/>
            <a:ext cx="810705" cy="72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Home</a:t>
            </a:r>
          </a:p>
        </p:txBody>
      </p:sp>
      <p:sp>
        <p:nvSpPr>
          <p:cNvPr id="27" name="Oval 26">
            <a:extLst>
              <a:ext uri="{FF2B5EF4-FFF2-40B4-BE49-F238E27FC236}">
                <a16:creationId xmlns:a16="http://schemas.microsoft.com/office/drawing/2014/main" id="{6A31C276-405B-4326-B264-FF9A67B55FD6}"/>
              </a:ext>
            </a:extLst>
          </p:cNvPr>
          <p:cNvSpPr/>
          <p:nvPr/>
        </p:nvSpPr>
        <p:spPr>
          <a:xfrm>
            <a:off x="3327662" y="3101419"/>
            <a:ext cx="1018095" cy="725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IN" dirty="0"/>
          </a:p>
        </p:txBody>
      </p:sp>
      <p:sp>
        <p:nvSpPr>
          <p:cNvPr id="28" name="Oval 27">
            <a:extLst>
              <a:ext uri="{FF2B5EF4-FFF2-40B4-BE49-F238E27FC236}">
                <a16:creationId xmlns:a16="http://schemas.microsoft.com/office/drawing/2014/main" id="{FA0FC607-F322-4504-98F7-90836702A55B}"/>
              </a:ext>
            </a:extLst>
          </p:cNvPr>
          <p:cNvSpPr/>
          <p:nvPr/>
        </p:nvSpPr>
        <p:spPr>
          <a:xfrm>
            <a:off x="5472261" y="2941163"/>
            <a:ext cx="1762812" cy="1508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EmailId and Password</a:t>
            </a:r>
            <a:endParaRPr lang="en-US" dirty="0"/>
          </a:p>
        </p:txBody>
      </p:sp>
      <p:sp>
        <p:nvSpPr>
          <p:cNvPr id="30" name="Oval 29">
            <a:extLst>
              <a:ext uri="{FF2B5EF4-FFF2-40B4-BE49-F238E27FC236}">
                <a16:creationId xmlns:a16="http://schemas.microsoft.com/office/drawing/2014/main" id="{6AE840B8-10D3-4BED-B2A3-E5A08C5190A5}"/>
              </a:ext>
            </a:extLst>
          </p:cNvPr>
          <p:cNvSpPr/>
          <p:nvPr/>
        </p:nvSpPr>
        <p:spPr>
          <a:xfrm>
            <a:off x="9162854" y="3101419"/>
            <a:ext cx="1304041" cy="7918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r>
              <a:rPr lang="en-IN" dirty="0"/>
              <a:t>Check Validity</a:t>
            </a:r>
            <a:endParaRPr lang="en-US" dirty="0"/>
          </a:p>
          <a:p>
            <a:pPr algn="ctr"/>
            <a:endParaRPr lang="en-IN" dirty="0"/>
          </a:p>
        </p:txBody>
      </p:sp>
      <p:sp>
        <p:nvSpPr>
          <p:cNvPr id="31" name="Rectangle 30">
            <a:extLst>
              <a:ext uri="{FF2B5EF4-FFF2-40B4-BE49-F238E27FC236}">
                <a16:creationId xmlns:a16="http://schemas.microsoft.com/office/drawing/2014/main" id="{620722B0-EAE8-4835-80C6-0724202A9A8D}"/>
              </a:ext>
            </a:extLst>
          </p:cNvPr>
          <p:cNvSpPr/>
          <p:nvPr/>
        </p:nvSpPr>
        <p:spPr>
          <a:xfrm>
            <a:off x="8785781" y="2092751"/>
            <a:ext cx="2149312" cy="688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endParaRPr lang="en-IN" b="1" dirty="0"/>
          </a:p>
        </p:txBody>
      </p:sp>
      <p:sp>
        <p:nvSpPr>
          <p:cNvPr id="32" name="Rectangle 31">
            <a:extLst>
              <a:ext uri="{FF2B5EF4-FFF2-40B4-BE49-F238E27FC236}">
                <a16:creationId xmlns:a16="http://schemas.microsoft.com/office/drawing/2014/main" id="{74BC717D-BE06-4398-9341-445683A49094}"/>
              </a:ext>
            </a:extLst>
          </p:cNvPr>
          <p:cNvSpPr/>
          <p:nvPr/>
        </p:nvSpPr>
        <p:spPr>
          <a:xfrm>
            <a:off x="8785781" y="4468305"/>
            <a:ext cx="2149312" cy="791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r>
              <a:rPr lang="en-IN" dirty="0"/>
              <a:t>Operations Page</a:t>
            </a:r>
            <a:endParaRPr lang="en-US" dirty="0"/>
          </a:p>
          <a:p>
            <a:pPr algn="ctr"/>
            <a:endParaRPr lang="en-IN" dirty="0"/>
          </a:p>
        </p:txBody>
      </p:sp>
      <p:sp>
        <p:nvSpPr>
          <p:cNvPr id="33" name="Rectangle 32">
            <a:extLst>
              <a:ext uri="{FF2B5EF4-FFF2-40B4-BE49-F238E27FC236}">
                <a16:creationId xmlns:a16="http://schemas.microsoft.com/office/drawing/2014/main" id="{2563C380-F68B-4392-9772-DB58F2B63956}"/>
              </a:ext>
            </a:extLst>
          </p:cNvPr>
          <p:cNvSpPr/>
          <p:nvPr/>
        </p:nvSpPr>
        <p:spPr>
          <a:xfrm>
            <a:off x="3487918" y="4675695"/>
            <a:ext cx="857839" cy="584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server</a:t>
            </a:r>
            <a:endParaRPr lang="en-IN" dirty="0"/>
          </a:p>
        </p:txBody>
      </p:sp>
      <p:sp>
        <p:nvSpPr>
          <p:cNvPr id="34" name="Arrow: Right 33">
            <a:extLst>
              <a:ext uri="{FF2B5EF4-FFF2-40B4-BE49-F238E27FC236}">
                <a16:creationId xmlns:a16="http://schemas.microsoft.com/office/drawing/2014/main" id="{17D2DEC5-D014-435C-B01F-265736ED41EC}"/>
              </a:ext>
            </a:extLst>
          </p:cNvPr>
          <p:cNvSpPr/>
          <p:nvPr/>
        </p:nvSpPr>
        <p:spPr>
          <a:xfrm>
            <a:off x="2535810" y="3429000"/>
            <a:ext cx="81070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Down 34">
            <a:extLst>
              <a:ext uri="{FF2B5EF4-FFF2-40B4-BE49-F238E27FC236}">
                <a16:creationId xmlns:a16="http://schemas.microsoft.com/office/drawing/2014/main" id="{D67C6469-3E47-4C90-B04B-976C62F02AAC}"/>
              </a:ext>
            </a:extLst>
          </p:cNvPr>
          <p:cNvSpPr/>
          <p:nvPr/>
        </p:nvSpPr>
        <p:spPr>
          <a:xfrm>
            <a:off x="3836709" y="3827283"/>
            <a:ext cx="65988" cy="8484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6C0060DA-B12B-4D69-BF18-269ACA6B82AB}"/>
              </a:ext>
            </a:extLst>
          </p:cNvPr>
          <p:cNvSpPr/>
          <p:nvPr/>
        </p:nvSpPr>
        <p:spPr>
          <a:xfrm>
            <a:off x="4270343" y="3492630"/>
            <a:ext cx="122548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9204D96E-2541-4AB9-83C2-DAFF8244265D}"/>
              </a:ext>
            </a:extLst>
          </p:cNvPr>
          <p:cNvSpPr/>
          <p:nvPr/>
        </p:nvSpPr>
        <p:spPr>
          <a:xfrm>
            <a:off x="7258639" y="3489332"/>
            <a:ext cx="190421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Up 44">
            <a:extLst>
              <a:ext uri="{FF2B5EF4-FFF2-40B4-BE49-F238E27FC236}">
                <a16:creationId xmlns:a16="http://schemas.microsoft.com/office/drawing/2014/main" id="{42B098B6-6A74-4BE1-8A9C-B02C69822AA8}"/>
              </a:ext>
            </a:extLst>
          </p:cNvPr>
          <p:cNvSpPr/>
          <p:nvPr/>
        </p:nvSpPr>
        <p:spPr>
          <a:xfrm>
            <a:off x="9785023" y="2780907"/>
            <a:ext cx="45719" cy="320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Down 45">
            <a:extLst>
              <a:ext uri="{FF2B5EF4-FFF2-40B4-BE49-F238E27FC236}">
                <a16:creationId xmlns:a16="http://schemas.microsoft.com/office/drawing/2014/main" id="{D038FADB-A970-4680-980D-B3D1129FA5F5}"/>
              </a:ext>
            </a:extLst>
          </p:cNvPr>
          <p:cNvSpPr/>
          <p:nvPr/>
        </p:nvSpPr>
        <p:spPr>
          <a:xfrm>
            <a:off x="9785023" y="3893270"/>
            <a:ext cx="45719" cy="575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94543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ACF3-393C-4471-93C6-EA835E2539AE}"/>
              </a:ext>
            </a:extLst>
          </p:cNvPr>
          <p:cNvSpPr>
            <a:spLocks noGrp="1"/>
          </p:cNvSpPr>
          <p:nvPr>
            <p:ph type="title"/>
          </p:nvPr>
        </p:nvSpPr>
        <p:spPr/>
        <p:txBody>
          <a:bodyPr/>
          <a:lstStyle/>
          <a:p>
            <a:r>
              <a:rPr lang="en-US" dirty="0"/>
              <a:t>Add user</a:t>
            </a:r>
            <a:endParaRPr lang="en-IN" dirty="0"/>
          </a:p>
        </p:txBody>
      </p:sp>
      <p:sp>
        <p:nvSpPr>
          <p:cNvPr id="3" name="Content Placeholder 2">
            <a:extLst>
              <a:ext uri="{FF2B5EF4-FFF2-40B4-BE49-F238E27FC236}">
                <a16:creationId xmlns:a16="http://schemas.microsoft.com/office/drawing/2014/main" id="{899977D1-34AE-43F7-A646-F8DA27488E14}"/>
              </a:ext>
            </a:extLst>
          </p:cNvPr>
          <p:cNvSpPr>
            <a:spLocks noGrp="1"/>
          </p:cNvSpPr>
          <p:nvPr>
            <p:ph idx="1"/>
          </p:nvPr>
        </p:nvSpPr>
        <p:spPr>
          <a:xfrm>
            <a:off x="1451579" y="2015732"/>
            <a:ext cx="9603275" cy="3876021"/>
          </a:xfrm>
        </p:spPr>
        <p:txBody>
          <a:bodyPr/>
          <a:lstStyle/>
          <a:p>
            <a:pPr marL="0" indent="0">
              <a:buNone/>
            </a:pPr>
            <a:r>
              <a:rPr lang="en-IN" dirty="0"/>
              <a:t>If admin is logged in then he can register a user.</a:t>
            </a:r>
            <a:endParaRPr lang="en-US" dirty="0"/>
          </a:p>
          <a:p>
            <a:pPr marL="0" indent="0">
              <a:buNone/>
            </a:pPr>
            <a:endParaRPr lang="en-IN" dirty="0"/>
          </a:p>
          <a:p>
            <a:pPr marL="0" indent="0">
              <a:buNone/>
            </a:pPr>
            <a:endParaRPr lang="en-IN" dirty="0"/>
          </a:p>
        </p:txBody>
      </p:sp>
      <p:sp>
        <p:nvSpPr>
          <p:cNvPr id="4" name="Rectangle 3">
            <a:extLst>
              <a:ext uri="{FF2B5EF4-FFF2-40B4-BE49-F238E27FC236}">
                <a16:creationId xmlns:a16="http://schemas.microsoft.com/office/drawing/2014/main" id="{A3CF6B4D-1573-4665-9F42-81174DFE9A70}"/>
              </a:ext>
            </a:extLst>
          </p:cNvPr>
          <p:cNvSpPr/>
          <p:nvPr/>
        </p:nvSpPr>
        <p:spPr>
          <a:xfrm>
            <a:off x="2421490" y="3213725"/>
            <a:ext cx="914400" cy="914400"/>
          </a:xfrm>
          <a:prstGeom prst="rect">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Home</a:t>
            </a:r>
            <a:endParaRPr lang="en-US" dirty="0">
              <a:solidFill>
                <a:schemeClr val="bg1"/>
              </a:solidFill>
            </a:endParaRPr>
          </a:p>
        </p:txBody>
      </p:sp>
      <p:sp>
        <p:nvSpPr>
          <p:cNvPr id="5" name="Oval 4">
            <a:extLst>
              <a:ext uri="{FF2B5EF4-FFF2-40B4-BE49-F238E27FC236}">
                <a16:creationId xmlns:a16="http://schemas.microsoft.com/office/drawing/2014/main" id="{F43C5292-6F83-4587-8ED5-0213A5B2F54D}"/>
              </a:ext>
            </a:extLst>
          </p:cNvPr>
          <p:cNvSpPr/>
          <p:nvPr/>
        </p:nvSpPr>
        <p:spPr>
          <a:xfrm>
            <a:off x="4050270" y="3142287"/>
            <a:ext cx="1357322" cy="985838"/>
          </a:xfrm>
          <a:prstGeom prst="ellipse">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Admin Login</a:t>
            </a:r>
            <a:endParaRPr lang="en-US" dirty="0">
              <a:solidFill>
                <a:schemeClr val="bg1"/>
              </a:solidFill>
            </a:endParaRPr>
          </a:p>
        </p:txBody>
      </p:sp>
      <p:sp>
        <p:nvSpPr>
          <p:cNvPr id="6" name="Oval 5">
            <a:extLst>
              <a:ext uri="{FF2B5EF4-FFF2-40B4-BE49-F238E27FC236}">
                <a16:creationId xmlns:a16="http://schemas.microsoft.com/office/drawing/2014/main" id="{D70872CF-976A-4E3E-B47A-1CAEEF3A0119}"/>
              </a:ext>
            </a:extLst>
          </p:cNvPr>
          <p:cNvSpPr/>
          <p:nvPr/>
        </p:nvSpPr>
        <p:spPr>
          <a:xfrm>
            <a:off x="6121972" y="3213725"/>
            <a:ext cx="1428760" cy="914400"/>
          </a:xfrm>
          <a:prstGeom prst="ellipse">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Admin adds user</a:t>
            </a:r>
            <a:endParaRPr lang="en-US" dirty="0">
              <a:solidFill>
                <a:schemeClr val="bg1"/>
              </a:solidFill>
            </a:endParaRPr>
          </a:p>
        </p:txBody>
      </p:sp>
      <p:sp>
        <p:nvSpPr>
          <p:cNvPr id="7" name="Rectangle 6">
            <a:extLst>
              <a:ext uri="{FF2B5EF4-FFF2-40B4-BE49-F238E27FC236}">
                <a16:creationId xmlns:a16="http://schemas.microsoft.com/office/drawing/2014/main" id="{A5F3BD0E-9F8C-420E-8DC0-602916F62EBA}"/>
              </a:ext>
            </a:extLst>
          </p:cNvPr>
          <p:cNvSpPr/>
          <p:nvPr/>
        </p:nvSpPr>
        <p:spPr>
          <a:xfrm>
            <a:off x="6264848" y="4713923"/>
            <a:ext cx="1210608" cy="914400"/>
          </a:xfrm>
          <a:prstGeom prst="rect">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Database</a:t>
            </a:r>
            <a:endParaRPr lang="en-US" dirty="0">
              <a:solidFill>
                <a:schemeClr val="bg1"/>
              </a:solidFill>
            </a:endParaRPr>
          </a:p>
        </p:txBody>
      </p:sp>
      <p:sp>
        <p:nvSpPr>
          <p:cNvPr id="8" name="Rectangle 7">
            <a:extLst>
              <a:ext uri="{FF2B5EF4-FFF2-40B4-BE49-F238E27FC236}">
                <a16:creationId xmlns:a16="http://schemas.microsoft.com/office/drawing/2014/main" id="{F41E40D3-B14C-4A34-BCAE-CA1D66F0EED5}"/>
              </a:ext>
            </a:extLst>
          </p:cNvPr>
          <p:cNvSpPr/>
          <p:nvPr/>
        </p:nvSpPr>
        <p:spPr>
          <a:xfrm>
            <a:off x="8193674" y="3070849"/>
            <a:ext cx="1500198" cy="914400"/>
          </a:xfrm>
          <a:prstGeom prst="rect">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User added successfully</a:t>
            </a:r>
            <a:endParaRPr lang="en-US" dirty="0">
              <a:solidFill>
                <a:schemeClr val="bg1"/>
              </a:solidFill>
            </a:endParaRPr>
          </a:p>
        </p:txBody>
      </p:sp>
      <p:sp>
        <p:nvSpPr>
          <p:cNvPr id="9" name="Right Arrow 32">
            <a:extLst>
              <a:ext uri="{FF2B5EF4-FFF2-40B4-BE49-F238E27FC236}">
                <a16:creationId xmlns:a16="http://schemas.microsoft.com/office/drawing/2014/main" id="{8A532150-B193-4451-AEB8-CE6F7D9EC6E7}"/>
              </a:ext>
            </a:extLst>
          </p:cNvPr>
          <p:cNvSpPr/>
          <p:nvPr/>
        </p:nvSpPr>
        <p:spPr>
          <a:xfrm>
            <a:off x="3335890" y="3570915"/>
            <a:ext cx="714380"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34">
            <a:extLst>
              <a:ext uri="{FF2B5EF4-FFF2-40B4-BE49-F238E27FC236}">
                <a16:creationId xmlns:a16="http://schemas.microsoft.com/office/drawing/2014/main" id="{A094FE58-E246-429E-9CE1-87A2E49CAA6B}"/>
              </a:ext>
            </a:extLst>
          </p:cNvPr>
          <p:cNvSpPr/>
          <p:nvPr/>
        </p:nvSpPr>
        <p:spPr>
          <a:xfrm>
            <a:off x="5407592" y="3570915"/>
            <a:ext cx="714380"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36">
            <a:extLst>
              <a:ext uri="{FF2B5EF4-FFF2-40B4-BE49-F238E27FC236}">
                <a16:creationId xmlns:a16="http://schemas.microsoft.com/office/drawing/2014/main" id="{89763489-29DB-4A05-A878-5963DC2DE1F4}"/>
              </a:ext>
            </a:extLst>
          </p:cNvPr>
          <p:cNvSpPr/>
          <p:nvPr/>
        </p:nvSpPr>
        <p:spPr>
          <a:xfrm>
            <a:off x="7550732" y="3642353"/>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38">
            <a:extLst>
              <a:ext uri="{FF2B5EF4-FFF2-40B4-BE49-F238E27FC236}">
                <a16:creationId xmlns:a16="http://schemas.microsoft.com/office/drawing/2014/main" id="{2D0CFD33-8C8A-4871-A716-53151E2689AD}"/>
              </a:ext>
            </a:extLst>
          </p:cNvPr>
          <p:cNvSpPr/>
          <p:nvPr/>
        </p:nvSpPr>
        <p:spPr>
          <a:xfrm>
            <a:off x="6693476" y="4142419"/>
            <a:ext cx="214314" cy="5715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824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0DBF-2221-4A44-BAB4-E6F749E007DF}"/>
              </a:ext>
            </a:extLst>
          </p:cNvPr>
          <p:cNvSpPr>
            <a:spLocks noGrp="1"/>
          </p:cNvSpPr>
          <p:nvPr>
            <p:ph type="title"/>
          </p:nvPr>
        </p:nvSpPr>
        <p:spPr/>
        <p:txBody>
          <a:bodyPr/>
          <a:lstStyle/>
          <a:p>
            <a:r>
              <a:rPr lang="en-US" dirty="0"/>
              <a:t>User login</a:t>
            </a:r>
            <a:endParaRPr lang="en-IN" dirty="0"/>
          </a:p>
        </p:txBody>
      </p:sp>
      <p:sp>
        <p:nvSpPr>
          <p:cNvPr id="3" name="Content Placeholder 2">
            <a:extLst>
              <a:ext uri="{FF2B5EF4-FFF2-40B4-BE49-F238E27FC236}">
                <a16:creationId xmlns:a16="http://schemas.microsoft.com/office/drawing/2014/main" id="{C5BCEADB-A7D8-4940-A785-3C651D6D5C51}"/>
              </a:ext>
            </a:extLst>
          </p:cNvPr>
          <p:cNvSpPr>
            <a:spLocks noGrp="1"/>
          </p:cNvSpPr>
          <p:nvPr>
            <p:ph idx="1"/>
          </p:nvPr>
        </p:nvSpPr>
        <p:spPr/>
        <p:txBody>
          <a:bodyPr/>
          <a:lstStyle/>
          <a:p>
            <a:pPr marL="0" indent="0">
              <a:buNone/>
            </a:pPr>
            <a:r>
              <a:rPr lang="en-US" dirty="0"/>
              <a:t>a. Book Search:- </a:t>
            </a:r>
            <a:r>
              <a:rPr lang="en-IN" dirty="0">
                <a:latin typeface="Times New Roman" pitchFamily="18" charset="0"/>
                <a:cs typeface="Times New Roman" pitchFamily="18" charset="0"/>
              </a:rPr>
              <a:t>If user logged in he /she can search books with the help of book Id, title Or author.</a:t>
            </a:r>
            <a:endParaRPr lang="en-US" dirty="0">
              <a:latin typeface="Times New Roman" pitchFamily="18" charset="0"/>
              <a:cs typeface="Times New Roman" pitchFamily="18" charset="0"/>
            </a:endParaRPr>
          </a:p>
          <a:p>
            <a:endParaRPr lang="en-IN" dirty="0"/>
          </a:p>
          <a:p>
            <a:endParaRPr lang="en-IN" dirty="0"/>
          </a:p>
        </p:txBody>
      </p:sp>
      <p:sp>
        <p:nvSpPr>
          <p:cNvPr id="4" name="Rectangle 3">
            <a:extLst>
              <a:ext uri="{FF2B5EF4-FFF2-40B4-BE49-F238E27FC236}">
                <a16:creationId xmlns:a16="http://schemas.microsoft.com/office/drawing/2014/main" id="{D2FE7896-8BE8-4B35-A90A-DD2A186915B4}"/>
              </a:ext>
            </a:extLst>
          </p:cNvPr>
          <p:cNvSpPr/>
          <p:nvPr/>
        </p:nvSpPr>
        <p:spPr>
          <a:xfrm>
            <a:off x="2125420" y="3394643"/>
            <a:ext cx="914400" cy="914400"/>
          </a:xfrm>
          <a:prstGeom prst="rect">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Home</a:t>
            </a:r>
            <a:endParaRPr lang="en-US" dirty="0">
              <a:solidFill>
                <a:schemeClr val="bg1"/>
              </a:solidFill>
            </a:endParaRPr>
          </a:p>
        </p:txBody>
      </p:sp>
      <p:sp>
        <p:nvSpPr>
          <p:cNvPr id="5" name="Oval 4">
            <a:extLst>
              <a:ext uri="{FF2B5EF4-FFF2-40B4-BE49-F238E27FC236}">
                <a16:creationId xmlns:a16="http://schemas.microsoft.com/office/drawing/2014/main" id="{9FA79AFF-BAE4-4944-B17A-614437C0B5D5}"/>
              </a:ext>
            </a:extLst>
          </p:cNvPr>
          <p:cNvSpPr/>
          <p:nvPr/>
        </p:nvSpPr>
        <p:spPr>
          <a:xfrm>
            <a:off x="4982940" y="3323205"/>
            <a:ext cx="1285884" cy="914400"/>
          </a:xfrm>
          <a:prstGeom prst="ellipse">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Show All Books</a:t>
            </a:r>
            <a:endParaRPr lang="en-US" dirty="0">
              <a:solidFill>
                <a:schemeClr val="bg1"/>
              </a:solidFill>
            </a:endParaRPr>
          </a:p>
        </p:txBody>
      </p:sp>
      <p:sp>
        <p:nvSpPr>
          <p:cNvPr id="6" name="Rectangle 5">
            <a:extLst>
              <a:ext uri="{FF2B5EF4-FFF2-40B4-BE49-F238E27FC236}">
                <a16:creationId xmlns:a16="http://schemas.microsoft.com/office/drawing/2014/main" id="{08329ED8-B32A-4EB0-8120-F53844489CB2}"/>
              </a:ext>
            </a:extLst>
          </p:cNvPr>
          <p:cNvSpPr/>
          <p:nvPr/>
        </p:nvSpPr>
        <p:spPr>
          <a:xfrm>
            <a:off x="4911502" y="4751965"/>
            <a:ext cx="1357322" cy="714380"/>
          </a:xfrm>
          <a:prstGeom prst="rect">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Book Database</a:t>
            </a:r>
            <a:endParaRPr lang="en-US" dirty="0">
              <a:solidFill>
                <a:schemeClr val="bg1"/>
              </a:solidFill>
            </a:endParaRPr>
          </a:p>
        </p:txBody>
      </p:sp>
      <p:sp>
        <p:nvSpPr>
          <p:cNvPr id="7" name="Right Arrow 10">
            <a:extLst>
              <a:ext uri="{FF2B5EF4-FFF2-40B4-BE49-F238E27FC236}">
                <a16:creationId xmlns:a16="http://schemas.microsoft.com/office/drawing/2014/main" id="{94B767F6-1982-428B-8FF4-0C7DD067164A}"/>
              </a:ext>
            </a:extLst>
          </p:cNvPr>
          <p:cNvSpPr/>
          <p:nvPr/>
        </p:nvSpPr>
        <p:spPr>
          <a:xfrm>
            <a:off x="3054114" y="3751833"/>
            <a:ext cx="571504"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12">
            <a:extLst>
              <a:ext uri="{FF2B5EF4-FFF2-40B4-BE49-F238E27FC236}">
                <a16:creationId xmlns:a16="http://schemas.microsoft.com/office/drawing/2014/main" id="{3A05B2AA-7556-45CD-A224-116C6047F535}"/>
              </a:ext>
            </a:extLst>
          </p:cNvPr>
          <p:cNvSpPr/>
          <p:nvPr/>
        </p:nvSpPr>
        <p:spPr>
          <a:xfrm>
            <a:off x="8126212" y="3680395"/>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14">
            <a:extLst>
              <a:ext uri="{FF2B5EF4-FFF2-40B4-BE49-F238E27FC236}">
                <a16:creationId xmlns:a16="http://schemas.microsoft.com/office/drawing/2014/main" id="{087D1925-D070-4400-B5E6-A7ED9C14F5C5}"/>
              </a:ext>
            </a:extLst>
          </p:cNvPr>
          <p:cNvSpPr/>
          <p:nvPr/>
        </p:nvSpPr>
        <p:spPr>
          <a:xfrm>
            <a:off x="5483006" y="4251899"/>
            <a:ext cx="214314"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B708E9D-76C6-471D-A874-7477E2FB463F}"/>
              </a:ext>
            </a:extLst>
          </p:cNvPr>
          <p:cNvSpPr/>
          <p:nvPr/>
        </p:nvSpPr>
        <p:spPr>
          <a:xfrm>
            <a:off x="3625618" y="3394643"/>
            <a:ext cx="1000132" cy="914400"/>
          </a:xfrm>
          <a:prstGeom prst="ellipse">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User</a:t>
            </a:r>
            <a:r>
              <a:rPr lang="en-IN" dirty="0"/>
              <a:t> </a:t>
            </a:r>
            <a:r>
              <a:rPr lang="en-IN" dirty="0">
                <a:solidFill>
                  <a:schemeClr val="bg1"/>
                </a:solidFill>
              </a:rPr>
              <a:t>Login</a:t>
            </a:r>
            <a:endParaRPr lang="en-US" dirty="0">
              <a:solidFill>
                <a:schemeClr val="bg1"/>
              </a:solidFill>
            </a:endParaRPr>
          </a:p>
        </p:txBody>
      </p:sp>
      <p:sp>
        <p:nvSpPr>
          <p:cNvPr id="11" name="Right Arrow 16">
            <a:extLst>
              <a:ext uri="{FF2B5EF4-FFF2-40B4-BE49-F238E27FC236}">
                <a16:creationId xmlns:a16="http://schemas.microsoft.com/office/drawing/2014/main" id="{28C078FB-AAC3-4C32-A151-5DBFC559ECC4}"/>
              </a:ext>
            </a:extLst>
          </p:cNvPr>
          <p:cNvSpPr/>
          <p:nvPr/>
        </p:nvSpPr>
        <p:spPr>
          <a:xfrm>
            <a:off x="6268824" y="3751833"/>
            <a:ext cx="500066"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7">
            <a:extLst>
              <a:ext uri="{FF2B5EF4-FFF2-40B4-BE49-F238E27FC236}">
                <a16:creationId xmlns:a16="http://schemas.microsoft.com/office/drawing/2014/main" id="{740B3E77-11FE-4B90-8AA4-02CF78D9F347}"/>
              </a:ext>
            </a:extLst>
          </p:cNvPr>
          <p:cNvSpPr/>
          <p:nvPr/>
        </p:nvSpPr>
        <p:spPr>
          <a:xfrm>
            <a:off x="4625750" y="3751833"/>
            <a:ext cx="357190"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F0A44FA-FD27-4DF5-84B2-20DCA34EBE30}"/>
              </a:ext>
            </a:extLst>
          </p:cNvPr>
          <p:cNvSpPr/>
          <p:nvPr/>
        </p:nvSpPr>
        <p:spPr>
          <a:xfrm>
            <a:off x="6768890" y="3180329"/>
            <a:ext cx="1357322" cy="1285884"/>
          </a:xfrm>
          <a:prstGeom prst="ellipse">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Search by id/title/author</a:t>
            </a:r>
            <a:endParaRPr lang="en-US" dirty="0">
              <a:solidFill>
                <a:schemeClr val="bg1"/>
              </a:solidFill>
            </a:endParaRPr>
          </a:p>
        </p:txBody>
      </p:sp>
      <p:sp>
        <p:nvSpPr>
          <p:cNvPr id="15" name="Rectangle 14">
            <a:extLst>
              <a:ext uri="{FF2B5EF4-FFF2-40B4-BE49-F238E27FC236}">
                <a16:creationId xmlns:a16="http://schemas.microsoft.com/office/drawing/2014/main" id="{BF3A660B-E963-4DBC-BA5E-6EDA4F2AE065}"/>
              </a:ext>
            </a:extLst>
          </p:cNvPr>
          <p:cNvSpPr/>
          <p:nvPr/>
        </p:nvSpPr>
        <p:spPr>
          <a:xfrm>
            <a:off x="8775494" y="3348129"/>
            <a:ext cx="1500198" cy="785818"/>
          </a:xfrm>
          <a:prstGeom prst="rect">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Displays particular Book</a:t>
            </a:r>
            <a:endParaRPr lang="en-US" dirty="0">
              <a:solidFill>
                <a:schemeClr val="bg1"/>
              </a:solidFill>
            </a:endParaRPr>
          </a:p>
        </p:txBody>
      </p:sp>
    </p:spTree>
    <p:extLst>
      <p:ext uri="{BB962C8B-B14F-4D97-AF65-F5344CB8AC3E}">
        <p14:creationId xmlns:p14="http://schemas.microsoft.com/office/powerpoint/2010/main" val="295552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CF381-7E73-43C9-9ACB-80D3F0DA1DC0}"/>
              </a:ext>
            </a:extLst>
          </p:cNvPr>
          <p:cNvSpPr>
            <a:spLocks noGrp="1"/>
          </p:cNvSpPr>
          <p:nvPr>
            <p:ph type="title"/>
          </p:nvPr>
        </p:nvSpPr>
        <p:spPr/>
        <p:txBody>
          <a:bodyPr/>
          <a:lstStyle/>
          <a:p>
            <a:r>
              <a:rPr lang="en-US" dirty="0"/>
              <a:t>User login</a:t>
            </a:r>
            <a:endParaRPr lang="en-IN" dirty="0"/>
          </a:p>
        </p:txBody>
      </p:sp>
      <p:sp>
        <p:nvSpPr>
          <p:cNvPr id="3" name="Content Placeholder 2">
            <a:extLst>
              <a:ext uri="{FF2B5EF4-FFF2-40B4-BE49-F238E27FC236}">
                <a16:creationId xmlns:a16="http://schemas.microsoft.com/office/drawing/2014/main" id="{A4BE56B9-CAE5-403A-B2A7-A5A814144B39}"/>
              </a:ext>
            </a:extLst>
          </p:cNvPr>
          <p:cNvSpPr>
            <a:spLocks noGrp="1"/>
          </p:cNvSpPr>
          <p:nvPr>
            <p:ph idx="1"/>
          </p:nvPr>
        </p:nvSpPr>
        <p:spPr/>
        <p:txBody>
          <a:bodyPr/>
          <a:lstStyle/>
          <a:p>
            <a:pPr marL="0" indent="0">
              <a:buNone/>
            </a:pPr>
            <a:r>
              <a:rPr lang="en-US" dirty="0"/>
              <a:t>Book Request:- </a:t>
            </a:r>
            <a:r>
              <a:rPr lang="en-IN" dirty="0"/>
              <a:t>If user is logged in he/she can request a book based on </a:t>
            </a:r>
            <a:r>
              <a:rPr lang="en-IN" dirty="0" err="1"/>
              <a:t>userId</a:t>
            </a:r>
            <a:r>
              <a:rPr lang="en-IN" dirty="0"/>
              <a:t> and </a:t>
            </a:r>
            <a:r>
              <a:rPr lang="en-IN" dirty="0" err="1"/>
              <a:t>BookId</a:t>
            </a:r>
            <a:r>
              <a:rPr lang="en-IN" dirty="0"/>
              <a:t>.</a:t>
            </a:r>
            <a:endParaRPr lang="en-US" dirty="0"/>
          </a:p>
          <a:p>
            <a:pPr marL="0" indent="0">
              <a:buNone/>
            </a:pPr>
            <a:endParaRPr lang="en-IN" dirty="0"/>
          </a:p>
          <a:p>
            <a:pPr marL="0" indent="0">
              <a:buNone/>
            </a:pPr>
            <a:endParaRPr lang="en-IN" dirty="0"/>
          </a:p>
        </p:txBody>
      </p:sp>
      <p:sp>
        <p:nvSpPr>
          <p:cNvPr id="16" name="Rectangle 15">
            <a:extLst>
              <a:ext uri="{FF2B5EF4-FFF2-40B4-BE49-F238E27FC236}">
                <a16:creationId xmlns:a16="http://schemas.microsoft.com/office/drawing/2014/main" id="{4D468A8C-0D67-4522-9F29-D5808CC0FEDF}"/>
              </a:ext>
            </a:extLst>
          </p:cNvPr>
          <p:cNvSpPr/>
          <p:nvPr/>
        </p:nvSpPr>
        <p:spPr>
          <a:xfrm>
            <a:off x="1974592" y="3136769"/>
            <a:ext cx="914400" cy="914400"/>
          </a:xfrm>
          <a:prstGeom prst="rect">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Home</a:t>
            </a:r>
            <a:endParaRPr lang="en-US" dirty="0">
              <a:solidFill>
                <a:schemeClr val="bg1"/>
              </a:solidFill>
            </a:endParaRPr>
          </a:p>
        </p:txBody>
      </p:sp>
      <p:sp>
        <p:nvSpPr>
          <p:cNvPr id="17" name="Oval 16">
            <a:extLst>
              <a:ext uri="{FF2B5EF4-FFF2-40B4-BE49-F238E27FC236}">
                <a16:creationId xmlns:a16="http://schemas.microsoft.com/office/drawing/2014/main" id="{2F6455D3-1071-476B-A730-0A5BB5530B8C}"/>
              </a:ext>
            </a:extLst>
          </p:cNvPr>
          <p:cNvSpPr/>
          <p:nvPr/>
        </p:nvSpPr>
        <p:spPr>
          <a:xfrm>
            <a:off x="4832112" y="3065331"/>
            <a:ext cx="1285884" cy="914400"/>
          </a:xfrm>
          <a:prstGeom prst="ellipse">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Show All Books</a:t>
            </a:r>
            <a:endParaRPr lang="en-US" dirty="0">
              <a:solidFill>
                <a:schemeClr val="bg1"/>
              </a:solidFill>
            </a:endParaRPr>
          </a:p>
        </p:txBody>
      </p:sp>
      <p:sp>
        <p:nvSpPr>
          <p:cNvPr id="18" name="Rectangle 17">
            <a:extLst>
              <a:ext uri="{FF2B5EF4-FFF2-40B4-BE49-F238E27FC236}">
                <a16:creationId xmlns:a16="http://schemas.microsoft.com/office/drawing/2014/main" id="{7E5541CE-2841-4FE7-AA67-EAA155A6E7F7}"/>
              </a:ext>
            </a:extLst>
          </p:cNvPr>
          <p:cNvSpPr/>
          <p:nvPr/>
        </p:nvSpPr>
        <p:spPr>
          <a:xfrm>
            <a:off x="4760674" y="4494091"/>
            <a:ext cx="1357322" cy="714380"/>
          </a:xfrm>
          <a:prstGeom prst="rect">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Book Database</a:t>
            </a:r>
            <a:endParaRPr lang="en-US" dirty="0">
              <a:solidFill>
                <a:schemeClr val="bg1"/>
              </a:solidFill>
            </a:endParaRPr>
          </a:p>
        </p:txBody>
      </p:sp>
      <p:sp>
        <p:nvSpPr>
          <p:cNvPr id="19" name="Oval 18">
            <a:extLst>
              <a:ext uri="{FF2B5EF4-FFF2-40B4-BE49-F238E27FC236}">
                <a16:creationId xmlns:a16="http://schemas.microsoft.com/office/drawing/2014/main" id="{ACC5A419-744F-4AD1-AEA4-2C8A650918B0}"/>
              </a:ext>
            </a:extLst>
          </p:cNvPr>
          <p:cNvSpPr/>
          <p:nvPr/>
        </p:nvSpPr>
        <p:spPr>
          <a:xfrm>
            <a:off x="6618062" y="2922455"/>
            <a:ext cx="1500198" cy="1285884"/>
          </a:xfrm>
          <a:prstGeom prst="ellipse">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Request Book</a:t>
            </a:r>
            <a:endParaRPr lang="en-US" dirty="0">
              <a:solidFill>
                <a:schemeClr val="bg1"/>
              </a:solidFill>
            </a:endParaRPr>
          </a:p>
        </p:txBody>
      </p:sp>
      <p:sp>
        <p:nvSpPr>
          <p:cNvPr id="20" name="Right Arrow 13">
            <a:extLst>
              <a:ext uri="{FF2B5EF4-FFF2-40B4-BE49-F238E27FC236}">
                <a16:creationId xmlns:a16="http://schemas.microsoft.com/office/drawing/2014/main" id="{9CE3B595-E860-4EE4-9257-F9EC52DF604D}"/>
              </a:ext>
            </a:extLst>
          </p:cNvPr>
          <p:cNvSpPr/>
          <p:nvPr/>
        </p:nvSpPr>
        <p:spPr>
          <a:xfrm>
            <a:off x="2903286" y="3493959"/>
            <a:ext cx="571504"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14">
            <a:extLst>
              <a:ext uri="{FF2B5EF4-FFF2-40B4-BE49-F238E27FC236}">
                <a16:creationId xmlns:a16="http://schemas.microsoft.com/office/drawing/2014/main" id="{742F76DE-0127-48A3-A040-530F3126A81B}"/>
              </a:ext>
            </a:extLst>
          </p:cNvPr>
          <p:cNvSpPr/>
          <p:nvPr/>
        </p:nvSpPr>
        <p:spPr>
          <a:xfrm>
            <a:off x="8118260" y="3493959"/>
            <a:ext cx="500066"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15">
            <a:extLst>
              <a:ext uri="{FF2B5EF4-FFF2-40B4-BE49-F238E27FC236}">
                <a16:creationId xmlns:a16="http://schemas.microsoft.com/office/drawing/2014/main" id="{65EFA4C6-5EEE-4D55-ABD2-D9F910114886}"/>
              </a:ext>
            </a:extLst>
          </p:cNvPr>
          <p:cNvSpPr/>
          <p:nvPr/>
        </p:nvSpPr>
        <p:spPr>
          <a:xfrm>
            <a:off x="5332178" y="3994025"/>
            <a:ext cx="214314"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CB42D7B-0BA7-4744-83D6-0573E24FC5AA}"/>
              </a:ext>
            </a:extLst>
          </p:cNvPr>
          <p:cNvSpPr/>
          <p:nvPr/>
        </p:nvSpPr>
        <p:spPr>
          <a:xfrm>
            <a:off x="3474790" y="3136769"/>
            <a:ext cx="1000132" cy="914400"/>
          </a:xfrm>
          <a:prstGeom prst="ellipse">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User Login</a:t>
            </a:r>
            <a:endParaRPr lang="en-US" dirty="0">
              <a:solidFill>
                <a:schemeClr val="bg1"/>
              </a:solidFill>
            </a:endParaRPr>
          </a:p>
        </p:txBody>
      </p:sp>
      <p:sp>
        <p:nvSpPr>
          <p:cNvPr id="24" name="Right Arrow 17">
            <a:extLst>
              <a:ext uri="{FF2B5EF4-FFF2-40B4-BE49-F238E27FC236}">
                <a16:creationId xmlns:a16="http://schemas.microsoft.com/office/drawing/2014/main" id="{15389180-7A5C-4AE5-ACD0-5927DEB66C13}"/>
              </a:ext>
            </a:extLst>
          </p:cNvPr>
          <p:cNvSpPr/>
          <p:nvPr/>
        </p:nvSpPr>
        <p:spPr>
          <a:xfrm>
            <a:off x="6117996" y="3493959"/>
            <a:ext cx="500066"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18">
            <a:extLst>
              <a:ext uri="{FF2B5EF4-FFF2-40B4-BE49-F238E27FC236}">
                <a16:creationId xmlns:a16="http://schemas.microsoft.com/office/drawing/2014/main" id="{B46F235E-5D67-45B0-ADDE-C866AC056D2C}"/>
              </a:ext>
            </a:extLst>
          </p:cNvPr>
          <p:cNvSpPr/>
          <p:nvPr/>
        </p:nvSpPr>
        <p:spPr>
          <a:xfrm>
            <a:off x="4474922" y="3493959"/>
            <a:ext cx="357190"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1F3882A-373F-4BE6-9E13-A200A8B08F76}"/>
              </a:ext>
            </a:extLst>
          </p:cNvPr>
          <p:cNvSpPr/>
          <p:nvPr/>
        </p:nvSpPr>
        <p:spPr>
          <a:xfrm>
            <a:off x="6760938" y="4565529"/>
            <a:ext cx="1285884" cy="642942"/>
          </a:xfrm>
          <a:prstGeom prst="rect">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Request Database</a:t>
            </a:r>
            <a:endParaRPr lang="en-US" dirty="0">
              <a:solidFill>
                <a:schemeClr val="bg1"/>
              </a:solidFill>
            </a:endParaRPr>
          </a:p>
        </p:txBody>
      </p:sp>
      <p:sp>
        <p:nvSpPr>
          <p:cNvPr id="27" name="Down Arrow 20">
            <a:extLst>
              <a:ext uri="{FF2B5EF4-FFF2-40B4-BE49-F238E27FC236}">
                <a16:creationId xmlns:a16="http://schemas.microsoft.com/office/drawing/2014/main" id="{C7DAB657-4E53-4E64-BC2D-389EAB5B7E55}"/>
              </a:ext>
            </a:extLst>
          </p:cNvPr>
          <p:cNvSpPr/>
          <p:nvPr/>
        </p:nvSpPr>
        <p:spPr>
          <a:xfrm>
            <a:off x="7261004" y="4208339"/>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38D95-EE7F-4019-BAFA-B5F77DCD7308}"/>
              </a:ext>
            </a:extLst>
          </p:cNvPr>
          <p:cNvSpPr/>
          <p:nvPr/>
        </p:nvSpPr>
        <p:spPr>
          <a:xfrm>
            <a:off x="8610543" y="2951027"/>
            <a:ext cx="1571636" cy="1143008"/>
          </a:xfrm>
          <a:prstGeom prst="rect">
            <a:avLst/>
          </a:prstGeom>
          <a:solidFill>
            <a:schemeClr val="accent1"/>
          </a:solid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chemeClr val="bg1"/>
                </a:solidFill>
              </a:rPr>
              <a:t>Request placed to admin successfully</a:t>
            </a:r>
            <a:endParaRPr lang="en-US" dirty="0">
              <a:solidFill>
                <a:schemeClr val="bg1"/>
              </a:solidFill>
            </a:endParaRPr>
          </a:p>
        </p:txBody>
      </p:sp>
    </p:spTree>
    <p:extLst>
      <p:ext uri="{BB962C8B-B14F-4D97-AF65-F5344CB8AC3E}">
        <p14:creationId xmlns:p14="http://schemas.microsoft.com/office/powerpoint/2010/main" val="8933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3564-8932-41BE-A2BC-17DE80579BFF}"/>
              </a:ext>
            </a:extLst>
          </p:cNvPr>
          <p:cNvSpPr>
            <a:spLocks noGrp="1"/>
          </p:cNvSpPr>
          <p:nvPr>
            <p:ph type="title"/>
          </p:nvPr>
        </p:nvSpPr>
        <p:spPr/>
        <p:txBody>
          <a:bodyPr/>
          <a:lstStyle/>
          <a:p>
            <a:r>
              <a:rPr lang="en-US" dirty="0"/>
              <a:t>Output for console applications</a:t>
            </a:r>
            <a:endParaRPr lang="en-IN" dirty="0"/>
          </a:p>
        </p:txBody>
      </p:sp>
      <p:pic>
        <p:nvPicPr>
          <p:cNvPr id="4" name="Content Placeholder 3">
            <a:extLst>
              <a:ext uri="{FF2B5EF4-FFF2-40B4-BE49-F238E27FC236}">
                <a16:creationId xmlns:a16="http://schemas.microsoft.com/office/drawing/2014/main" id="{BB1C1AD9-63B7-4A55-8D79-BDADC05BC550}"/>
              </a:ext>
            </a:extLst>
          </p:cNvPr>
          <p:cNvPicPr>
            <a:picLocks noGrp="1" noChangeAspect="1"/>
          </p:cNvPicPr>
          <p:nvPr>
            <p:ph idx="1"/>
          </p:nvPr>
        </p:nvPicPr>
        <p:blipFill>
          <a:blip r:embed="rId2"/>
          <a:stretch>
            <a:fillRect/>
          </a:stretch>
        </p:blipFill>
        <p:spPr>
          <a:xfrm>
            <a:off x="1451579" y="1853754"/>
            <a:ext cx="9747463" cy="4085133"/>
          </a:xfrm>
          <a:prstGeom prst="rect">
            <a:avLst/>
          </a:prstGeom>
        </p:spPr>
      </p:pic>
    </p:spTree>
    <p:extLst>
      <p:ext uri="{BB962C8B-B14F-4D97-AF65-F5344CB8AC3E}">
        <p14:creationId xmlns:p14="http://schemas.microsoft.com/office/powerpoint/2010/main" val="534667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E72B-1B11-4FEA-9137-77276F3308D5}"/>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77653545-91B3-4F30-A0A3-41C5A9D39876}"/>
              </a:ext>
            </a:extLst>
          </p:cNvPr>
          <p:cNvSpPr>
            <a:spLocks noGrp="1"/>
          </p:cNvSpPr>
          <p:nvPr>
            <p:ph idx="1"/>
          </p:nvPr>
        </p:nvSpPr>
        <p:spPr/>
        <p:txBody>
          <a:bodyPr>
            <a:normAutofit/>
          </a:bodyPr>
          <a:lstStyle/>
          <a:p>
            <a:r>
              <a:rPr lang="en-IN" dirty="0"/>
              <a:t>Introduction</a:t>
            </a:r>
          </a:p>
          <a:p>
            <a:r>
              <a:rPr lang="en-IN" dirty="0"/>
              <a:t>Problem Statement</a:t>
            </a:r>
          </a:p>
          <a:p>
            <a:r>
              <a:rPr lang="en-IN" dirty="0"/>
              <a:t>Objective</a:t>
            </a:r>
          </a:p>
          <a:p>
            <a:r>
              <a:rPr lang="en-IN" dirty="0"/>
              <a:t>Implementation</a:t>
            </a:r>
          </a:p>
          <a:p>
            <a:r>
              <a:rPr lang="en-IN" dirty="0"/>
              <a:t>Modules</a:t>
            </a:r>
          </a:p>
          <a:p>
            <a:r>
              <a:rPr lang="en-IN" dirty="0"/>
              <a:t>Flow Of Project</a:t>
            </a:r>
          </a:p>
          <a:p>
            <a:r>
              <a:rPr lang="en-IN" dirty="0"/>
              <a:t>Conclusion</a:t>
            </a:r>
          </a:p>
        </p:txBody>
      </p:sp>
    </p:spTree>
    <p:extLst>
      <p:ext uri="{BB962C8B-B14F-4D97-AF65-F5344CB8AC3E}">
        <p14:creationId xmlns:p14="http://schemas.microsoft.com/office/powerpoint/2010/main" val="1138121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894E7-603D-4050-BEF2-84D6F3285BEB}"/>
              </a:ext>
            </a:extLst>
          </p:cNvPr>
          <p:cNvSpPr>
            <a:spLocks noGrp="1"/>
          </p:cNvSpPr>
          <p:nvPr>
            <p:ph type="title"/>
          </p:nvPr>
        </p:nvSpPr>
        <p:spPr>
          <a:xfrm>
            <a:off x="1451579" y="335902"/>
            <a:ext cx="9603275" cy="746449"/>
          </a:xfrm>
        </p:spPr>
        <p:txBody>
          <a:bodyPr/>
          <a:lstStyle/>
          <a:p>
            <a:r>
              <a:rPr lang="en-US" dirty="0"/>
              <a:t>Output for angular with spring</a:t>
            </a:r>
            <a:endParaRPr lang="en-IN" dirty="0"/>
          </a:p>
        </p:txBody>
      </p:sp>
      <p:pic>
        <p:nvPicPr>
          <p:cNvPr id="10" name="Content Placeholder 9">
            <a:extLst>
              <a:ext uri="{FF2B5EF4-FFF2-40B4-BE49-F238E27FC236}">
                <a16:creationId xmlns:a16="http://schemas.microsoft.com/office/drawing/2014/main" id="{5C3A2B1E-C0D7-453A-A339-9BA70EF502C9}"/>
              </a:ext>
            </a:extLst>
          </p:cNvPr>
          <p:cNvPicPr>
            <a:picLocks noGrp="1" noChangeAspect="1"/>
          </p:cNvPicPr>
          <p:nvPr>
            <p:ph idx="1"/>
          </p:nvPr>
        </p:nvPicPr>
        <p:blipFill>
          <a:blip r:embed="rId2"/>
          <a:stretch>
            <a:fillRect/>
          </a:stretch>
        </p:blipFill>
        <p:spPr>
          <a:xfrm>
            <a:off x="419878" y="914400"/>
            <a:ext cx="11532635" cy="5094514"/>
          </a:xfrm>
          <a:prstGeom prst="rect">
            <a:avLst/>
          </a:prstGeom>
        </p:spPr>
      </p:pic>
    </p:spTree>
    <p:extLst>
      <p:ext uri="{BB962C8B-B14F-4D97-AF65-F5344CB8AC3E}">
        <p14:creationId xmlns:p14="http://schemas.microsoft.com/office/powerpoint/2010/main" val="3714307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7E19-DEE2-4743-BB8B-F50F5B8B1F84}"/>
              </a:ext>
            </a:extLst>
          </p:cNvPr>
          <p:cNvSpPr>
            <a:spLocks noGrp="1"/>
          </p:cNvSpPr>
          <p:nvPr>
            <p:ph type="title"/>
          </p:nvPr>
        </p:nvSpPr>
        <p:spPr>
          <a:xfrm>
            <a:off x="1451579" y="292232"/>
            <a:ext cx="9603275" cy="820132"/>
          </a:xfrm>
        </p:spPr>
        <p:txBody>
          <a:bodyPr/>
          <a:lstStyle/>
          <a:p>
            <a:r>
              <a:rPr lang="en-US" dirty="0"/>
              <a:t>Admin activities page</a:t>
            </a:r>
            <a:endParaRPr lang="en-IN" dirty="0"/>
          </a:p>
        </p:txBody>
      </p:sp>
      <p:sp>
        <p:nvSpPr>
          <p:cNvPr id="5" name="Content Placeholder 4">
            <a:extLst>
              <a:ext uri="{FF2B5EF4-FFF2-40B4-BE49-F238E27FC236}">
                <a16:creationId xmlns:a16="http://schemas.microsoft.com/office/drawing/2014/main" id="{108C063C-83B3-414C-84AD-6ED97B7C769E}"/>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44EB1F0-5FD5-42CF-B55A-48BD39001026}"/>
              </a:ext>
            </a:extLst>
          </p:cNvPr>
          <p:cNvPicPr>
            <a:picLocks noChangeAspect="1"/>
          </p:cNvPicPr>
          <p:nvPr/>
        </p:nvPicPr>
        <p:blipFill>
          <a:blip r:embed="rId2"/>
          <a:stretch>
            <a:fillRect/>
          </a:stretch>
        </p:blipFill>
        <p:spPr>
          <a:xfrm>
            <a:off x="494522" y="1112364"/>
            <a:ext cx="11103429" cy="4933873"/>
          </a:xfrm>
          <a:prstGeom prst="rect">
            <a:avLst/>
          </a:prstGeom>
        </p:spPr>
      </p:pic>
    </p:spTree>
    <p:extLst>
      <p:ext uri="{BB962C8B-B14F-4D97-AF65-F5344CB8AC3E}">
        <p14:creationId xmlns:p14="http://schemas.microsoft.com/office/powerpoint/2010/main" val="1831960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CFD-746B-4110-AE72-CD336BF83604}"/>
              </a:ext>
            </a:extLst>
          </p:cNvPr>
          <p:cNvSpPr>
            <a:spLocks noGrp="1"/>
          </p:cNvSpPr>
          <p:nvPr>
            <p:ph type="title"/>
          </p:nvPr>
        </p:nvSpPr>
        <p:spPr>
          <a:xfrm>
            <a:off x="1451579" y="311086"/>
            <a:ext cx="9603275" cy="801278"/>
          </a:xfrm>
        </p:spPr>
        <p:txBody>
          <a:bodyPr/>
          <a:lstStyle/>
          <a:p>
            <a:r>
              <a:rPr lang="en-US" dirty="0"/>
              <a:t>Admin activities</a:t>
            </a:r>
            <a:endParaRPr lang="en-IN" dirty="0"/>
          </a:p>
        </p:txBody>
      </p:sp>
      <p:sp>
        <p:nvSpPr>
          <p:cNvPr id="5" name="Content Placeholder 4">
            <a:extLst>
              <a:ext uri="{FF2B5EF4-FFF2-40B4-BE49-F238E27FC236}">
                <a16:creationId xmlns:a16="http://schemas.microsoft.com/office/drawing/2014/main" id="{7F3EDA47-A850-4DA5-85D1-5B6DC694EC4D}"/>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B9009C13-5480-43C6-8B4D-044F4AAE309F}"/>
              </a:ext>
            </a:extLst>
          </p:cNvPr>
          <p:cNvPicPr>
            <a:picLocks noChangeAspect="1"/>
          </p:cNvPicPr>
          <p:nvPr/>
        </p:nvPicPr>
        <p:blipFill>
          <a:blip r:embed="rId2"/>
          <a:stretch>
            <a:fillRect/>
          </a:stretch>
        </p:blipFill>
        <p:spPr>
          <a:xfrm>
            <a:off x="279918" y="914400"/>
            <a:ext cx="11756572" cy="5103845"/>
          </a:xfrm>
          <a:prstGeom prst="rect">
            <a:avLst/>
          </a:prstGeom>
        </p:spPr>
      </p:pic>
    </p:spTree>
    <p:extLst>
      <p:ext uri="{BB962C8B-B14F-4D97-AF65-F5344CB8AC3E}">
        <p14:creationId xmlns:p14="http://schemas.microsoft.com/office/powerpoint/2010/main" val="776267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CFD-746B-4110-AE72-CD336BF83604}"/>
              </a:ext>
            </a:extLst>
          </p:cNvPr>
          <p:cNvSpPr>
            <a:spLocks noGrp="1"/>
          </p:cNvSpPr>
          <p:nvPr>
            <p:ph type="title"/>
          </p:nvPr>
        </p:nvSpPr>
        <p:spPr>
          <a:xfrm>
            <a:off x="1451579" y="311086"/>
            <a:ext cx="9603275" cy="801278"/>
          </a:xfrm>
        </p:spPr>
        <p:txBody>
          <a:bodyPr/>
          <a:lstStyle/>
          <a:p>
            <a:r>
              <a:rPr lang="en-US" dirty="0"/>
              <a:t>Admin activities</a:t>
            </a:r>
            <a:endParaRPr lang="en-IN" dirty="0"/>
          </a:p>
        </p:txBody>
      </p:sp>
      <p:pic>
        <p:nvPicPr>
          <p:cNvPr id="3" name="Content Placeholder 2">
            <a:extLst>
              <a:ext uri="{FF2B5EF4-FFF2-40B4-BE49-F238E27FC236}">
                <a16:creationId xmlns:a16="http://schemas.microsoft.com/office/drawing/2014/main" id="{8BCEC7CB-C058-424E-8730-B478E13FD233}"/>
              </a:ext>
            </a:extLst>
          </p:cNvPr>
          <p:cNvPicPr>
            <a:picLocks noGrp="1" noChangeAspect="1"/>
          </p:cNvPicPr>
          <p:nvPr>
            <p:ph idx="1"/>
          </p:nvPr>
        </p:nvPicPr>
        <p:blipFill>
          <a:blip r:embed="rId2"/>
          <a:stretch>
            <a:fillRect/>
          </a:stretch>
        </p:blipFill>
        <p:spPr>
          <a:xfrm>
            <a:off x="270589" y="877078"/>
            <a:ext cx="11625942" cy="5103843"/>
          </a:xfrm>
          <a:prstGeom prst="rect">
            <a:avLst/>
          </a:prstGeom>
        </p:spPr>
      </p:pic>
    </p:spTree>
    <p:extLst>
      <p:ext uri="{BB962C8B-B14F-4D97-AF65-F5344CB8AC3E}">
        <p14:creationId xmlns:p14="http://schemas.microsoft.com/office/powerpoint/2010/main" val="2511512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CFD-746B-4110-AE72-CD336BF83604}"/>
              </a:ext>
            </a:extLst>
          </p:cNvPr>
          <p:cNvSpPr>
            <a:spLocks noGrp="1"/>
          </p:cNvSpPr>
          <p:nvPr>
            <p:ph type="title"/>
          </p:nvPr>
        </p:nvSpPr>
        <p:spPr>
          <a:xfrm>
            <a:off x="1451579" y="311086"/>
            <a:ext cx="9603275" cy="801278"/>
          </a:xfrm>
        </p:spPr>
        <p:txBody>
          <a:bodyPr/>
          <a:lstStyle/>
          <a:p>
            <a:r>
              <a:rPr lang="en-US" dirty="0"/>
              <a:t>Admin activities</a:t>
            </a:r>
            <a:endParaRPr lang="en-IN" dirty="0"/>
          </a:p>
        </p:txBody>
      </p:sp>
      <p:pic>
        <p:nvPicPr>
          <p:cNvPr id="3" name="Content Placeholder 2">
            <a:extLst>
              <a:ext uri="{FF2B5EF4-FFF2-40B4-BE49-F238E27FC236}">
                <a16:creationId xmlns:a16="http://schemas.microsoft.com/office/drawing/2014/main" id="{4581DB37-DCDC-459B-AC68-CD502A825DD0}"/>
              </a:ext>
            </a:extLst>
          </p:cNvPr>
          <p:cNvPicPr>
            <a:picLocks noGrp="1" noChangeAspect="1"/>
          </p:cNvPicPr>
          <p:nvPr>
            <p:ph idx="1"/>
          </p:nvPr>
        </p:nvPicPr>
        <p:blipFill>
          <a:blip r:embed="rId2"/>
          <a:stretch>
            <a:fillRect/>
          </a:stretch>
        </p:blipFill>
        <p:spPr>
          <a:xfrm>
            <a:off x="559838" y="849086"/>
            <a:ext cx="11411338" cy="4991877"/>
          </a:xfrm>
          <a:prstGeom prst="rect">
            <a:avLst/>
          </a:prstGeom>
        </p:spPr>
      </p:pic>
    </p:spTree>
    <p:extLst>
      <p:ext uri="{BB962C8B-B14F-4D97-AF65-F5344CB8AC3E}">
        <p14:creationId xmlns:p14="http://schemas.microsoft.com/office/powerpoint/2010/main" val="1603721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CFD-746B-4110-AE72-CD336BF83604}"/>
              </a:ext>
            </a:extLst>
          </p:cNvPr>
          <p:cNvSpPr>
            <a:spLocks noGrp="1"/>
          </p:cNvSpPr>
          <p:nvPr>
            <p:ph type="title"/>
          </p:nvPr>
        </p:nvSpPr>
        <p:spPr>
          <a:xfrm>
            <a:off x="1451579" y="311086"/>
            <a:ext cx="9603275" cy="801278"/>
          </a:xfrm>
        </p:spPr>
        <p:txBody>
          <a:bodyPr/>
          <a:lstStyle/>
          <a:p>
            <a:r>
              <a:rPr lang="en-US" dirty="0"/>
              <a:t>Admin activities</a:t>
            </a:r>
            <a:endParaRPr lang="en-IN" dirty="0"/>
          </a:p>
        </p:txBody>
      </p:sp>
      <p:pic>
        <p:nvPicPr>
          <p:cNvPr id="3" name="Content Placeholder 2">
            <a:extLst>
              <a:ext uri="{FF2B5EF4-FFF2-40B4-BE49-F238E27FC236}">
                <a16:creationId xmlns:a16="http://schemas.microsoft.com/office/drawing/2014/main" id="{EC4DD09C-1C29-4C28-887B-0CEA678404D1}"/>
              </a:ext>
            </a:extLst>
          </p:cNvPr>
          <p:cNvPicPr>
            <a:picLocks noGrp="1" noChangeAspect="1"/>
          </p:cNvPicPr>
          <p:nvPr>
            <p:ph idx="1"/>
          </p:nvPr>
        </p:nvPicPr>
        <p:blipFill>
          <a:blip r:embed="rId2"/>
          <a:stretch>
            <a:fillRect/>
          </a:stretch>
        </p:blipFill>
        <p:spPr>
          <a:xfrm>
            <a:off x="653143" y="895739"/>
            <a:ext cx="11131419" cy="4917232"/>
          </a:xfrm>
          <a:prstGeom prst="rect">
            <a:avLst/>
          </a:prstGeom>
        </p:spPr>
      </p:pic>
    </p:spTree>
    <p:extLst>
      <p:ext uri="{BB962C8B-B14F-4D97-AF65-F5344CB8AC3E}">
        <p14:creationId xmlns:p14="http://schemas.microsoft.com/office/powerpoint/2010/main" val="4543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CFD-746B-4110-AE72-CD336BF83604}"/>
              </a:ext>
            </a:extLst>
          </p:cNvPr>
          <p:cNvSpPr>
            <a:spLocks noGrp="1"/>
          </p:cNvSpPr>
          <p:nvPr>
            <p:ph type="title"/>
          </p:nvPr>
        </p:nvSpPr>
        <p:spPr>
          <a:xfrm>
            <a:off x="1451579" y="311086"/>
            <a:ext cx="9603275" cy="801278"/>
          </a:xfrm>
        </p:spPr>
        <p:txBody>
          <a:bodyPr/>
          <a:lstStyle/>
          <a:p>
            <a:r>
              <a:rPr lang="en-US" dirty="0"/>
              <a:t>Admin activities</a:t>
            </a:r>
            <a:endParaRPr lang="en-IN" dirty="0"/>
          </a:p>
        </p:txBody>
      </p:sp>
      <p:sp>
        <p:nvSpPr>
          <p:cNvPr id="5" name="Content Placeholder 4">
            <a:extLst>
              <a:ext uri="{FF2B5EF4-FFF2-40B4-BE49-F238E27FC236}">
                <a16:creationId xmlns:a16="http://schemas.microsoft.com/office/drawing/2014/main" id="{A21926A2-AC1B-4264-82C5-868913816FD6}"/>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1EB6A742-8811-4195-82B7-5A22ECD6B06C}"/>
              </a:ext>
            </a:extLst>
          </p:cNvPr>
          <p:cNvPicPr>
            <a:picLocks noChangeAspect="1"/>
          </p:cNvPicPr>
          <p:nvPr/>
        </p:nvPicPr>
        <p:blipFill>
          <a:blip r:embed="rId2"/>
          <a:stretch>
            <a:fillRect/>
          </a:stretch>
        </p:blipFill>
        <p:spPr>
          <a:xfrm>
            <a:off x="354563" y="858416"/>
            <a:ext cx="11439332" cy="5057192"/>
          </a:xfrm>
          <a:prstGeom prst="rect">
            <a:avLst/>
          </a:prstGeom>
        </p:spPr>
      </p:pic>
    </p:spTree>
    <p:extLst>
      <p:ext uri="{BB962C8B-B14F-4D97-AF65-F5344CB8AC3E}">
        <p14:creationId xmlns:p14="http://schemas.microsoft.com/office/powerpoint/2010/main" val="1464520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0627-67B8-4DD0-9465-85215C5579DE}"/>
              </a:ext>
            </a:extLst>
          </p:cNvPr>
          <p:cNvSpPr>
            <a:spLocks noGrp="1"/>
          </p:cNvSpPr>
          <p:nvPr>
            <p:ph type="title"/>
          </p:nvPr>
        </p:nvSpPr>
        <p:spPr>
          <a:xfrm>
            <a:off x="1451579" y="216817"/>
            <a:ext cx="9603275" cy="848412"/>
          </a:xfrm>
        </p:spPr>
        <p:txBody>
          <a:bodyPr/>
          <a:lstStyle/>
          <a:p>
            <a:r>
              <a:rPr lang="en-US" dirty="0"/>
              <a:t>User activities</a:t>
            </a:r>
            <a:endParaRPr lang="en-IN" dirty="0"/>
          </a:p>
        </p:txBody>
      </p:sp>
      <p:pic>
        <p:nvPicPr>
          <p:cNvPr id="6" name="Content Placeholder 5">
            <a:extLst>
              <a:ext uri="{FF2B5EF4-FFF2-40B4-BE49-F238E27FC236}">
                <a16:creationId xmlns:a16="http://schemas.microsoft.com/office/drawing/2014/main" id="{E28D1188-8D80-407F-8261-131B4B77D106}"/>
              </a:ext>
            </a:extLst>
          </p:cNvPr>
          <p:cNvPicPr>
            <a:picLocks noGrp="1" noChangeAspect="1"/>
          </p:cNvPicPr>
          <p:nvPr>
            <p:ph idx="1"/>
          </p:nvPr>
        </p:nvPicPr>
        <p:blipFill>
          <a:blip r:embed="rId2"/>
          <a:stretch>
            <a:fillRect/>
          </a:stretch>
        </p:blipFill>
        <p:spPr>
          <a:xfrm>
            <a:off x="261257" y="783770"/>
            <a:ext cx="11728579" cy="5001209"/>
          </a:xfrm>
          <a:prstGeom prst="rect">
            <a:avLst/>
          </a:prstGeom>
        </p:spPr>
      </p:pic>
    </p:spTree>
    <p:extLst>
      <p:ext uri="{BB962C8B-B14F-4D97-AF65-F5344CB8AC3E}">
        <p14:creationId xmlns:p14="http://schemas.microsoft.com/office/powerpoint/2010/main" val="2984154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C2FA8-E6E9-47EF-B44B-BC53CBA4496F}"/>
              </a:ext>
            </a:extLst>
          </p:cNvPr>
          <p:cNvSpPr>
            <a:spLocks noGrp="1"/>
          </p:cNvSpPr>
          <p:nvPr>
            <p:ph type="title"/>
          </p:nvPr>
        </p:nvSpPr>
        <p:spPr/>
        <p:txBody>
          <a:bodyPr/>
          <a:lstStyle/>
          <a:p>
            <a:r>
              <a:rPr lang="en-US" dirty="0"/>
              <a:t>User activities</a:t>
            </a:r>
            <a:endParaRPr lang="en-IN" dirty="0"/>
          </a:p>
        </p:txBody>
      </p:sp>
      <p:sp>
        <p:nvSpPr>
          <p:cNvPr id="6" name="Content Placeholder 5">
            <a:extLst>
              <a:ext uri="{FF2B5EF4-FFF2-40B4-BE49-F238E27FC236}">
                <a16:creationId xmlns:a16="http://schemas.microsoft.com/office/drawing/2014/main" id="{6EFF4055-2AA1-47AE-A5DC-CC13ECFD5E62}"/>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25AAF799-C87E-475C-A656-755F95A6FEEC}"/>
              </a:ext>
            </a:extLst>
          </p:cNvPr>
          <p:cNvPicPr>
            <a:picLocks noChangeAspect="1"/>
          </p:cNvPicPr>
          <p:nvPr/>
        </p:nvPicPr>
        <p:blipFill>
          <a:blip r:embed="rId2"/>
          <a:stretch>
            <a:fillRect/>
          </a:stretch>
        </p:blipFill>
        <p:spPr>
          <a:xfrm>
            <a:off x="569167" y="1391654"/>
            <a:ext cx="11010123" cy="4439979"/>
          </a:xfrm>
          <a:prstGeom prst="rect">
            <a:avLst/>
          </a:prstGeom>
        </p:spPr>
      </p:pic>
    </p:spTree>
    <p:extLst>
      <p:ext uri="{BB962C8B-B14F-4D97-AF65-F5344CB8AC3E}">
        <p14:creationId xmlns:p14="http://schemas.microsoft.com/office/powerpoint/2010/main" val="1352807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C2FA8-E6E9-47EF-B44B-BC53CBA4496F}"/>
              </a:ext>
            </a:extLst>
          </p:cNvPr>
          <p:cNvSpPr>
            <a:spLocks noGrp="1"/>
          </p:cNvSpPr>
          <p:nvPr>
            <p:ph type="title"/>
          </p:nvPr>
        </p:nvSpPr>
        <p:spPr/>
        <p:txBody>
          <a:bodyPr/>
          <a:lstStyle/>
          <a:p>
            <a:r>
              <a:rPr lang="en-US" dirty="0"/>
              <a:t>User activities</a:t>
            </a:r>
            <a:endParaRPr lang="en-IN" dirty="0"/>
          </a:p>
        </p:txBody>
      </p:sp>
      <p:sp>
        <p:nvSpPr>
          <p:cNvPr id="6" name="Content Placeholder 5">
            <a:extLst>
              <a:ext uri="{FF2B5EF4-FFF2-40B4-BE49-F238E27FC236}">
                <a16:creationId xmlns:a16="http://schemas.microsoft.com/office/drawing/2014/main" id="{6EFF4055-2AA1-47AE-A5DC-CC13ECFD5E6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B30EDBB-A149-4775-8323-8FE22FB43DC3}"/>
              </a:ext>
            </a:extLst>
          </p:cNvPr>
          <p:cNvPicPr>
            <a:picLocks noChangeAspect="1"/>
          </p:cNvPicPr>
          <p:nvPr/>
        </p:nvPicPr>
        <p:blipFill>
          <a:blip r:embed="rId2"/>
          <a:stretch>
            <a:fillRect/>
          </a:stretch>
        </p:blipFill>
        <p:spPr>
          <a:xfrm>
            <a:off x="643813" y="1492897"/>
            <a:ext cx="11178073" cy="4450703"/>
          </a:xfrm>
          <a:prstGeom prst="rect">
            <a:avLst/>
          </a:prstGeom>
        </p:spPr>
      </p:pic>
    </p:spTree>
    <p:extLst>
      <p:ext uri="{BB962C8B-B14F-4D97-AF65-F5344CB8AC3E}">
        <p14:creationId xmlns:p14="http://schemas.microsoft.com/office/powerpoint/2010/main" val="2886726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A5F3-FB4E-4D37-9676-5BFFA8FD56A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4DFE476-A05A-4BE0-8C70-6374B13A4DDD}"/>
              </a:ext>
            </a:extLst>
          </p:cNvPr>
          <p:cNvSpPr>
            <a:spLocks noGrp="1"/>
          </p:cNvSpPr>
          <p:nvPr>
            <p:ph idx="1"/>
          </p:nvPr>
        </p:nvSpPr>
        <p:spPr/>
        <p:txBody>
          <a:bodyPr>
            <a:normAutofit/>
          </a:bodyPr>
          <a:lstStyle/>
          <a:p>
            <a:pPr algn="just"/>
            <a:r>
              <a:rPr lang="en-IN" sz="2800" dirty="0"/>
              <a:t>Library is a collection of different types of books. </a:t>
            </a:r>
          </a:p>
          <a:p>
            <a:pPr algn="just"/>
            <a:r>
              <a:rPr lang="en-IN" sz="2800" dirty="0"/>
              <a:t>It provides books for large number of Readers. </a:t>
            </a:r>
          </a:p>
          <a:p>
            <a:pPr algn="just"/>
            <a:r>
              <a:rPr lang="en-IN" sz="2800" dirty="0"/>
              <a:t>Thus we need a Software for managing the Library.</a:t>
            </a:r>
          </a:p>
          <a:p>
            <a:pPr algn="just"/>
            <a:r>
              <a:rPr lang="en-IN" sz="2800" dirty="0"/>
              <a:t> Library Management System Software provides the systematic handling of books and readers.</a:t>
            </a:r>
          </a:p>
        </p:txBody>
      </p:sp>
    </p:spTree>
    <p:extLst>
      <p:ext uri="{BB962C8B-B14F-4D97-AF65-F5344CB8AC3E}">
        <p14:creationId xmlns:p14="http://schemas.microsoft.com/office/powerpoint/2010/main" val="3553852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2D2D-FC22-4CE5-8234-4865B4177976}"/>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AEE060F4-E4EA-4392-9198-95488429B5E9}"/>
              </a:ext>
            </a:extLst>
          </p:cNvPr>
          <p:cNvSpPr>
            <a:spLocks noGrp="1"/>
          </p:cNvSpPr>
          <p:nvPr>
            <p:ph idx="1"/>
          </p:nvPr>
        </p:nvSpPr>
        <p:spPr/>
        <p:txBody>
          <a:bodyPr/>
          <a:lstStyle/>
          <a:p>
            <a:pPr algn="just">
              <a:lnSpc>
                <a:spcPct val="110000"/>
              </a:lnSpc>
            </a:pPr>
            <a:r>
              <a:rPr lang="en-IN" dirty="0">
                <a:latin typeface="+mj-lt"/>
                <a:cs typeface="Times New Roman" pitchFamily="18" charset="0"/>
              </a:rPr>
              <a:t>In conclusion, from proper analysis and assessment of the designed system it can be safely concluded that the system is efficient, usable and reliable Library Management System. It is working properly and adequately meets the minimum expectations that were for it initially.</a:t>
            </a:r>
          </a:p>
          <a:p>
            <a:pPr algn="just">
              <a:lnSpc>
                <a:spcPct val="110000"/>
              </a:lnSpc>
            </a:pPr>
            <a:r>
              <a:rPr lang="en-IN" dirty="0">
                <a:latin typeface="+mj-lt"/>
                <a:cs typeface="Times New Roman" pitchFamily="18" charset="0"/>
              </a:rPr>
              <a:t>The new System is expected to give benefits to the users and staff in terms of efficiency in the usage of library system</a:t>
            </a:r>
            <a:endParaRPr lang="en-US" dirty="0">
              <a:latin typeface="+mj-lt"/>
              <a:cs typeface="Times New Roman" pitchFamily="18" charset="0"/>
            </a:endParaRPr>
          </a:p>
          <a:p>
            <a:endParaRPr lang="en-IN" dirty="0">
              <a:latin typeface="+mj-lt"/>
            </a:endParaRPr>
          </a:p>
        </p:txBody>
      </p:sp>
    </p:spTree>
    <p:extLst>
      <p:ext uri="{BB962C8B-B14F-4D97-AF65-F5344CB8AC3E}">
        <p14:creationId xmlns:p14="http://schemas.microsoft.com/office/powerpoint/2010/main" val="205493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63BBA-8388-4348-97E0-06FAAF27AB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9885A7-6FE5-4039-A73A-252246F3907F}"/>
              </a:ext>
            </a:extLst>
          </p:cNvPr>
          <p:cNvSpPr>
            <a:spLocks noGrp="1"/>
          </p:cNvSpPr>
          <p:nvPr>
            <p:ph idx="1"/>
          </p:nvPr>
        </p:nvSpPr>
        <p:spPr/>
        <p:txBody>
          <a:bodyPr>
            <a:normAutofit/>
          </a:bodyPr>
          <a:lstStyle/>
          <a:p>
            <a:pPr marL="0" indent="0" algn="ctr">
              <a:buNone/>
            </a:pPr>
            <a:endParaRPr lang="en-US" sz="6000" b="1" dirty="0">
              <a:solidFill>
                <a:srgbClr val="C00000"/>
              </a:solidFill>
            </a:endParaRPr>
          </a:p>
          <a:p>
            <a:pPr marL="0" indent="0" algn="ctr">
              <a:buNone/>
            </a:pPr>
            <a:r>
              <a:rPr lang="en-US" sz="6000" b="1" dirty="0">
                <a:solidFill>
                  <a:srgbClr val="C00000"/>
                </a:solidFill>
              </a:rPr>
              <a:t>Thank you</a:t>
            </a:r>
            <a:endParaRPr lang="en-IN" sz="6000" b="1" dirty="0">
              <a:solidFill>
                <a:srgbClr val="C00000"/>
              </a:solidFill>
            </a:endParaRPr>
          </a:p>
        </p:txBody>
      </p:sp>
    </p:spTree>
    <p:extLst>
      <p:ext uri="{BB962C8B-B14F-4D97-AF65-F5344CB8AC3E}">
        <p14:creationId xmlns:p14="http://schemas.microsoft.com/office/powerpoint/2010/main" val="3903060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9940-C795-4055-A3AD-DE33934C02B6}"/>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4C8369E5-0279-41A5-8331-704F270F7C9C}"/>
              </a:ext>
            </a:extLst>
          </p:cNvPr>
          <p:cNvSpPr>
            <a:spLocks noGrp="1"/>
          </p:cNvSpPr>
          <p:nvPr>
            <p:ph idx="1"/>
          </p:nvPr>
        </p:nvSpPr>
        <p:spPr/>
        <p:txBody>
          <a:bodyPr>
            <a:normAutofit/>
          </a:bodyPr>
          <a:lstStyle/>
          <a:p>
            <a:pPr algn="just"/>
            <a:r>
              <a:rPr lang="en-US" sz="2400" dirty="0"/>
              <a:t> Transaction of books in the institutional libraries have been done manually in most cases, thereby taking more time for transaction like borrowing of books or return of books and also searching of member and books. </a:t>
            </a:r>
          </a:p>
          <a:p>
            <a:pPr algn="just"/>
            <a:r>
              <a:rPr lang="en-US" sz="2400" dirty="0"/>
              <a:t>Series of problems occur as a result of this thereby resulting to inefficient library management. </a:t>
            </a:r>
          </a:p>
          <a:p>
            <a:pPr algn="just"/>
            <a:r>
              <a:rPr lang="en-US" sz="2400" dirty="0"/>
              <a:t>In most cases as a result of human error there maybe loss and damages of records due to not using a computerized system in the library.</a:t>
            </a:r>
            <a:endParaRPr lang="en-IN" sz="2400" dirty="0"/>
          </a:p>
        </p:txBody>
      </p:sp>
    </p:spTree>
    <p:extLst>
      <p:ext uri="{BB962C8B-B14F-4D97-AF65-F5344CB8AC3E}">
        <p14:creationId xmlns:p14="http://schemas.microsoft.com/office/powerpoint/2010/main" val="1357099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C53E-B7B2-4F9A-9B36-9654EE13CD59}"/>
              </a:ext>
            </a:extLst>
          </p:cNvPr>
          <p:cNvSpPr>
            <a:spLocks noGrp="1"/>
          </p:cNvSpPr>
          <p:nvPr>
            <p:ph type="title"/>
          </p:nvPr>
        </p:nvSpPr>
        <p:spPr/>
        <p:txBody>
          <a:bodyPr/>
          <a:lstStyle/>
          <a:p>
            <a:r>
              <a:rPr lang="en-IN" dirty="0"/>
              <a:t>Objective</a:t>
            </a:r>
            <a:br>
              <a:rPr lang="en-IN" dirty="0"/>
            </a:br>
            <a:endParaRPr lang="en-IN" dirty="0"/>
          </a:p>
        </p:txBody>
      </p:sp>
      <p:sp>
        <p:nvSpPr>
          <p:cNvPr id="3" name="Content Placeholder 2">
            <a:extLst>
              <a:ext uri="{FF2B5EF4-FFF2-40B4-BE49-F238E27FC236}">
                <a16:creationId xmlns:a16="http://schemas.microsoft.com/office/drawing/2014/main" id="{08703424-3EDF-4ABA-A0D7-44B56F528A41}"/>
              </a:ext>
            </a:extLst>
          </p:cNvPr>
          <p:cNvSpPr>
            <a:spLocks noGrp="1"/>
          </p:cNvSpPr>
          <p:nvPr>
            <p:ph idx="1"/>
          </p:nvPr>
        </p:nvSpPr>
        <p:spPr/>
        <p:txBody>
          <a:bodyPr/>
          <a:lstStyle/>
          <a:p>
            <a:r>
              <a:rPr lang="en-US" dirty="0"/>
              <a:t>The main objective of this project is to develop a computerized system that will manage the activities in the library thereby providing easy access of library usage for librarian and users of the library.</a:t>
            </a:r>
          </a:p>
          <a:p>
            <a:r>
              <a:rPr lang="en-US" dirty="0"/>
              <a:t>It will also help librarians keep track of library information etc. This system will also provide electronic means of storage and help librarians keep track of library information. </a:t>
            </a:r>
            <a:endParaRPr lang="en-IN" dirty="0"/>
          </a:p>
        </p:txBody>
      </p:sp>
    </p:spTree>
    <p:extLst>
      <p:ext uri="{BB962C8B-B14F-4D97-AF65-F5344CB8AC3E}">
        <p14:creationId xmlns:p14="http://schemas.microsoft.com/office/powerpoint/2010/main" val="287042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D755-700F-4978-A4BD-D2868501902D}"/>
              </a:ext>
            </a:extLst>
          </p:cNvPr>
          <p:cNvSpPr>
            <a:spLocks noGrp="1"/>
          </p:cNvSpPr>
          <p:nvPr>
            <p:ph type="title"/>
          </p:nvPr>
        </p:nvSpPr>
        <p:spPr/>
        <p:txBody>
          <a:bodyPr/>
          <a:lstStyle/>
          <a:p>
            <a:r>
              <a:rPr lang="en-IN" dirty="0"/>
              <a:t>Implementation</a:t>
            </a:r>
          </a:p>
        </p:txBody>
      </p:sp>
      <p:sp>
        <p:nvSpPr>
          <p:cNvPr id="3" name="Content Placeholder 2">
            <a:extLst>
              <a:ext uri="{FF2B5EF4-FFF2-40B4-BE49-F238E27FC236}">
                <a16:creationId xmlns:a16="http://schemas.microsoft.com/office/drawing/2014/main" id="{9C5EC2CA-9EFB-495D-B51A-5C86B6C541ED}"/>
              </a:ext>
            </a:extLst>
          </p:cNvPr>
          <p:cNvSpPr>
            <a:spLocks noGrp="1"/>
          </p:cNvSpPr>
          <p:nvPr>
            <p:ph idx="1"/>
          </p:nvPr>
        </p:nvSpPr>
        <p:spPr/>
        <p:txBody>
          <a:bodyPr/>
          <a:lstStyle/>
          <a:p>
            <a:r>
              <a:rPr lang="en-IN" dirty="0"/>
              <a:t>Implementation of Library Management System has been done is four Phases.</a:t>
            </a:r>
          </a:p>
          <a:p>
            <a:endParaRPr lang="en-IN" dirty="0"/>
          </a:p>
          <a:p>
            <a:pPr marL="457200" indent="-457200">
              <a:buAutoNum type="arabicPeriod"/>
            </a:pPr>
            <a:r>
              <a:rPr lang="en-IN" dirty="0"/>
              <a:t>Java With Collection</a:t>
            </a:r>
          </a:p>
          <a:p>
            <a:pPr marL="457200" indent="-457200">
              <a:buAutoNum type="arabicPeriod"/>
            </a:pPr>
            <a:r>
              <a:rPr lang="en-IN" dirty="0"/>
              <a:t>JDBC</a:t>
            </a:r>
          </a:p>
          <a:p>
            <a:pPr marL="457200" indent="-457200">
              <a:buAutoNum type="arabicPeriod"/>
            </a:pPr>
            <a:r>
              <a:rPr lang="en-IN" dirty="0"/>
              <a:t>JPA With Hibernate</a:t>
            </a:r>
          </a:p>
          <a:p>
            <a:pPr marL="457200" indent="-457200">
              <a:buAutoNum type="arabicPeriod"/>
            </a:pPr>
            <a:r>
              <a:rPr lang="en-IN" dirty="0"/>
              <a:t>Angular With Spring Rest</a:t>
            </a:r>
          </a:p>
        </p:txBody>
      </p:sp>
    </p:spTree>
    <p:extLst>
      <p:ext uri="{BB962C8B-B14F-4D97-AF65-F5344CB8AC3E}">
        <p14:creationId xmlns:p14="http://schemas.microsoft.com/office/powerpoint/2010/main" val="889843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D224F-CF35-4CC9-A3F9-438FE04BBE60}"/>
              </a:ext>
            </a:extLst>
          </p:cNvPr>
          <p:cNvSpPr>
            <a:spLocks noGrp="1"/>
          </p:cNvSpPr>
          <p:nvPr>
            <p:ph type="title"/>
          </p:nvPr>
        </p:nvSpPr>
        <p:spPr/>
        <p:txBody>
          <a:bodyPr/>
          <a:lstStyle/>
          <a:p>
            <a:r>
              <a:rPr lang="en-IN" dirty="0"/>
              <a:t>Java with collections</a:t>
            </a:r>
          </a:p>
        </p:txBody>
      </p:sp>
      <p:sp>
        <p:nvSpPr>
          <p:cNvPr id="3" name="Content Placeholder 2">
            <a:extLst>
              <a:ext uri="{FF2B5EF4-FFF2-40B4-BE49-F238E27FC236}">
                <a16:creationId xmlns:a16="http://schemas.microsoft.com/office/drawing/2014/main" id="{3FFA12BA-36D4-45E9-95D6-72B0DDBD903C}"/>
              </a:ext>
            </a:extLst>
          </p:cNvPr>
          <p:cNvSpPr>
            <a:spLocks noGrp="1"/>
          </p:cNvSpPr>
          <p:nvPr>
            <p:ph idx="1"/>
          </p:nvPr>
        </p:nvSpPr>
        <p:spPr/>
        <p:txBody>
          <a:bodyPr/>
          <a:lstStyle/>
          <a:p>
            <a:r>
              <a:rPr lang="en-IN" dirty="0"/>
              <a:t>In java with Collections we have used Array List to store the data of Books and Users.</a:t>
            </a:r>
          </a:p>
          <a:p>
            <a:r>
              <a:rPr lang="en-IN" dirty="0"/>
              <a:t>Array List Implements Lists.</a:t>
            </a:r>
          </a:p>
          <a:p>
            <a:r>
              <a:rPr lang="en-IN" dirty="0"/>
              <a:t>Array List internally uses dynamic array to store elements.</a:t>
            </a:r>
          </a:p>
          <a:p>
            <a:r>
              <a:rPr lang="en-IN" dirty="0"/>
              <a:t>Array List is efficient for Storing and Fetching the data.</a:t>
            </a:r>
          </a:p>
          <a:p>
            <a:r>
              <a:rPr lang="en-IN" dirty="0"/>
              <a:t>Array List provides random access</a:t>
            </a:r>
          </a:p>
        </p:txBody>
      </p:sp>
    </p:spTree>
    <p:extLst>
      <p:ext uri="{BB962C8B-B14F-4D97-AF65-F5344CB8AC3E}">
        <p14:creationId xmlns:p14="http://schemas.microsoft.com/office/powerpoint/2010/main" val="767735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DB61-72C7-4505-8F83-CACB6D6C20BD}"/>
              </a:ext>
            </a:extLst>
          </p:cNvPr>
          <p:cNvSpPr>
            <a:spLocks noGrp="1"/>
          </p:cNvSpPr>
          <p:nvPr>
            <p:ph type="title"/>
          </p:nvPr>
        </p:nvSpPr>
        <p:spPr/>
        <p:txBody>
          <a:bodyPr/>
          <a:lstStyle/>
          <a:p>
            <a:r>
              <a:rPr lang="en-IN" dirty="0"/>
              <a:t>Why JDBC (java database connectivity)?</a:t>
            </a:r>
          </a:p>
        </p:txBody>
      </p:sp>
      <p:sp>
        <p:nvSpPr>
          <p:cNvPr id="3" name="Content Placeholder 2">
            <a:extLst>
              <a:ext uri="{FF2B5EF4-FFF2-40B4-BE49-F238E27FC236}">
                <a16:creationId xmlns:a16="http://schemas.microsoft.com/office/drawing/2014/main" id="{A70D0370-B207-4A83-9B0D-F6A798D1593C}"/>
              </a:ext>
            </a:extLst>
          </p:cNvPr>
          <p:cNvSpPr>
            <a:spLocks noGrp="1"/>
          </p:cNvSpPr>
          <p:nvPr>
            <p:ph idx="1"/>
          </p:nvPr>
        </p:nvSpPr>
        <p:spPr/>
        <p:txBody>
          <a:bodyPr>
            <a:normAutofit/>
          </a:bodyPr>
          <a:lstStyle/>
          <a:p>
            <a:r>
              <a:rPr lang="en-IN" sz="2400" dirty="0">
                <a:latin typeface="+mj-lt"/>
                <a:cs typeface="Times New Roman" panose="02020603050405020304" pitchFamily="18" charset="0"/>
              </a:rPr>
              <a:t>In Java With Collections we can store the data temporarily.</a:t>
            </a:r>
          </a:p>
          <a:p>
            <a:r>
              <a:rPr lang="en-IN" sz="2400" dirty="0">
                <a:latin typeface="+mj-lt"/>
                <a:cs typeface="Times New Roman" panose="02020603050405020304" pitchFamily="18" charset="0"/>
              </a:rPr>
              <a:t>In order to over come this problem we  move to JDBC, where we can store the data permanently</a:t>
            </a:r>
          </a:p>
          <a:p>
            <a:r>
              <a:rPr lang="en-IN" sz="2400" dirty="0">
                <a:latin typeface="+mj-lt"/>
                <a:cs typeface="Times New Roman" panose="02020603050405020304" pitchFamily="18" charset="0"/>
              </a:rPr>
              <a:t>JDBC is the only API in the world of java to connect java application to RDBMS application</a:t>
            </a:r>
          </a:p>
          <a:p>
            <a:pPr marL="0" indent="0">
              <a:buNone/>
            </a:pPr>
            <a:r>
              <a:rPr lang="en-IN" sz="2400" dirty="0">
                <a:latin typeface="+mj-lt"/>
                <a:cs typeface="Times New Roman" panose="02020603050405020304" pitchFamily="18" charset="0"/>
              </a:rPr>
              <a:t> </a:t>
            </a:r>
          </a:p>
        </p:txBody>
      </p:sp>
    </p:spTree>
    <p:extLst>
      <p:ext uri="{BB962C8B-B14F-4D97-AF65-F5344CB8AC3E}">
        <p14:creationId xmlns:p14="http://schemas.microsoft.com/office/powerpoint/2010/main" val="401003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8C7A-DBA0-40E2-A6FA-BF8A00307D52}"/>
              </a:ext>
            </a:extLst>
          </p:cNvPr>
          <p:cNvSpPr>
            <a:spLocks noGrp="1"/>
          </p:cNvSpPr>
          <p:nvPr>
            <p:ph type="title"/>
          </p:nvPr>
        </p:nvSpPr>
        <p:spPr/>
        <p:txBody>
          <a:bodyPr/>
          <a:lstStyle/>
          <a:p>
            <a:r>
              <a:rPr lang="en-IN" dirty="0"/>
              <a:t>Steps to work with jdbc</a:t>
            </a:r>
          </a:p>
        </p:txBody>
      </p:sp>
      <p:sp>
        <p:nvSpPr>
          <p:cNvPr id="3" name="Content Placeholder 2">
            <a:extLst>
              <a:ext uri="{FF2B5EF4-FFF2-40B4-BE49-F238E27FC236}">
                <a16:creationId xmlns:a16="http://schemas.microsoft.com/office/drawing/2014/main" id="{80B25F76-8AEC-4D4A-ABA4-6BF0BD5FE3AA}"/>
              </a:ext>
            </a:extLst>
          </p:cNvPr>
          <p:cNvSpPr>
            <a:spLocks noGrp="1"/>
          </p:cNvSpPr>
          <p:nvPr>
            <p:ph idx="1"/>
          </p:nvPr>
        </p:nvSpPr>
        <p:spPr/>
        <p:txBody>
          <a:bodyPr/>
          <a:lstStyle/>
          <a:p>
            <a:pPr marL="457200" indent="-457200">
              <a:buFont typeface="+mj-lt"/>
              <a:buAutoNum type="arabicPeriod"/>
            </a:pPr>
            <a:r>
              <a:rPr lang="en-IN" dirty="0"/>
              <a:t>Load the Driver</a:t>
            </a:r>
          </a:p>
          <a:p>
            <a:pPr marL="457200" indent="-457200">
              <a:buFont typeface="+mj-lt"/>
              <a:buAutoNum type="arabicPeriod"/>
            </a:pPr>
            <a:r>
              <a:rPr lang="en-IN" dirty="0"/>
              <a:t>Get the DB connection via Driver.</a:t>
            </a:r>
          </a:p>
          <a:p>
            <a:pPr marL="457200" indent="-457200">
              <a:buFont typeface="+mj-lt"/>
              <a:buAutoNum type="arabicPeriod"/>
            </a:pPr>
            <a:r>
              <a:rPr lang="en-IN" dirty="0"/>
              <a:t>Issue SQL Query via Connection.</a:t>
            </a:r>
          </a:p>
          <a:p>
            <a:pPr marL="457200" indent="-457200">
              <a:buFont typeface="+mj-lt"/>
              <a:buAutoNum type="arabicPeriod"/>
            </a:pPr>
            <a:r>
              <a:rPr lang="en-IN" dirty="0"/>
              <a:t>Process the Results returned by SQL Query.</a:t>
            </a:r>
          </a:p>
          <a:p>
            <a:pPr marL="457200" indent="-457200">
              <a:buFont typeface="+mj-lt"/>
              <a:buAutoNum type="arabicPeriod"/>
            </a:pPr>
            <a:r>
              <a:rPr lang="en-IN" dirty="0"/>
              <a:t>Close All JDBC Objects.</a:t>
            </a:r>
          </a:p>
        </p:txBody>
      </p:sp>
    </p:spTree>
    <p:extLst>
      <p:ext uri="{BB962C8B-B14F-4D97-AF65-F5344CB8AC3E}">
        <p14:creationId xmlns:p14="http://schemas.microsoft.com/office/powerpoint/2010/main" val="161502355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465</TotalTime>
  <Words>812</Words>
  <Application>Microsoft Office PowerPoint</Application>
  <PresentationFormat>Widescreen</PresentationFormat>
  <Paragraphs>132</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Gill Sans MT</vt:lpstr>
      <vt:lpstr>Times New Roman</vt:lpstr>
      <vt:lpstr>Gallery</vt:lpstr>
      <vt:lpstr>LIBRARY MANAGEMENT SYSTEM</vt:lpstr>
      <vt:lpstr>Contents</vt:lpstr>
      <vt:lpstr>Introduction</vt:lpstr>
      <vt:lpstr>Problem Statement</vt:lpstr>
      <vt:lpstr>Objective </vt:lpstr>
      <vt:lpstr>Implementation</vt:lpstr>
      <vt:lpstr>Java with collections</vt:lpstr>
      <vt:lpstr>Why JDBC (java database connectivity)?</vt:lpstr>
      <vt:lpstr>Steps to work with jdbc</vt:lpstr>
      <vt:lpstr>Jpa with hibernate</vt:lpstr>
      <vt:lpstr>Angular with spring rest</vt:lpstr>
      <vt:lpstr>Block Diagram</vt:lpstr>
      <vt:lpstr>Admin Modules</vt:lpstr>
      <vt:lpstr>User module</vt:lpstr>
      <vt:lpstr>Project flow</vt:lpstr>
      <vt:lpstr>Add user</vt:lpstr>
      <vt:lpstr>User login</vt:lpstr>
      <vt:lpstr>User login</vt:lpstr>
      <vt:lpstr>Output for console applications</vt:lpstr>
      <vt:lpstr>Output for angular with spring</vt:lpstr>
      <vt:lpstr>Admin activities page</vt:lpstr>
      <vt:lpstr>Admin activities</vt:lpstr>
      <vt:lpstr>Admin activities</vt:lpstr>
      <vt:lpstr>Admin activities</vt:lpstr>
      <vt:lpstr>Admin activities</vt:lpstr>
      <vt:lpstr>Admin activities</vt:lpstr>
      <vt:lpstr>User activities</vt:lpstr>
      <vt:lpstr>User activities</vt:lpstr>
      <vt:lpstr>User activities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 Ganjam</dc:creator>
  <cp:lastModifiedBy>sri Ganjam</cp:lastModifiedBy>
  <cp:revision>28</cp:revision>
  <dcterms:created xsi:type="dcterms:W3CDTF">2020-05-20T04:52:10Z</dcterms:created>
  <dcterms:modified xsi:type="dcterms:W3CDTF">2020-06-07T20:59:09Z</dcterms:modified>
</cp:coreProperties>
</file>